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0" r:id="rId5"/>
    <p:sldId id="298" r:id="rId6"/>
    <p:sldId id="286"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1" r:id="rId20"/>
    <p:sldId id="267" r:id="rId21"/>
    <p:sldId id="323" r:id="rId22"/>
    <p:sldId id="324" r:id="rId23"/>
    <p:sldId id="325" r:id="rId24"/>
    <p:sldId id="336" r:id="rId25"/>
    <p:sldId id="338" r:id="rId26"/>
    <p:sldId id="342" r:id="rId27"/>
  </p:sldIdLst>
  <p:sldSz cx="9144000" cy="5715000" type="screen16x10"/>
  <p:notesSz cx="6858000" cy="9144000"/>
  <p:custDataLst>
    <p:tags r:id="rId29"/>
  </p:custDataLst>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9212"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3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id-ID"/>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id-ID"/>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b="0" u="none" dirty="0"/>
              <a:t>Presentasi berikut dimaksudkan untuk digunakan oleh anak muda berusia antara 11 tahun atau lebih. Kami merekomendasikan 90 menit untuk presentasi, diskusi berpandu, video, dan aktivitas pengodean siswa. </a:t>
            </a:r>
            <a:endParaRPr lang="id-ID" b="1" u="sng" dirty="0"/>
          </a:p>
          <a:p>
            <a:endParaRPr lang="id-ID" b="1" u="sng" dirty="0"/>
          </a:p>
          <a:p>
            <a:r>
              <a:rPr lang="id-ID" b="1" u="sng" dirty="0"/>
              <a:t>CONTOH NASKAH: </a:t>
            </a:r>
          </a:p>
          <a:p>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a:t>
            </a:r>
            <a:r>
              <a:rPr lang="id-ID" sz="1200" kern="1200" dirty="0">
                <a:solidFill>
                  <a:schemeClr val="tx1"/>
                </a:solidFill>
                <a:effectLst/>
                <a:latin typeface="+mn-lt"/>
              </a:rPr>
              <a:t>Halo! Saya &lt;nama&gt;, dari &lt;organisasi&gt;. Selamat datang di Hour of Code</a:t>
            </a:r>
            <a:r>
              <a:rPr lang="id-ID" sz="1200" kern="1200" baseline="30000" dirty="0">
                <a:solidFill>
                  <a:schemeClr val="tx1"/>
                </a:solidFill>
                <a:effectLst/>
                <a:latin typeface="+mn-lt"/>
              </a:rPr>
              <a:t>TM</a:t>
            </a:r>
            <a:r>
              <a:rPr lang="id-ID" sz="1200" kern="1200" dirty="0">
                <a:solidFill>
                  <a:schemeClr val="tx1"/>
                </a:solidFill>
                <a:effectLst/>
                <a:latin typeface="+mn-lt"/>
              </a:rPr>
              <a:t> tahun ini! Hour of Code</a:t>
            </a:r>
            <a:r>
              <a:rPr lang="id-ID" sz="1200" kern="1200" baseline="30000" dirty="0">
                <a:solidFill>
                  <a:schemeClr val="tx1"/>
                </a:solidFill>
                <a:effectLst/>
                <a:latin typeface="+mn-lt"/>
              </a:rPr>
              <a:t>TM</a:t>
            </a:r>
            <a:r>
              <a:rPr lang="id-ID" sz="1200" kern="1200" dirty="0">
                <a:solidFill>
                  <a:schemeClr val="tx1"/>
                </a:solidFill>
                <a:effectLst/>
                <a:latin typeface="+mn-lt"/>
              </a:rPr>
              <a:t> adalah kampanye di seluruh dunia dari Code.org untuk mengungkapkan kode dan menunjukkan bahwa semua orang dapat mempelajari hal-hal dasarnya. Hari ini kamu dapat menjadi bagian dari upaya itu,</a:t>
            </a:r>
            <a:r>
              <a:rPr lang="id-ID" b="0" u="none" baseline="0" dirty="0"/>
              <a:t> menerapkan tutorial baru Hour of Code</a:t>
            </a:r>
            <a:r>
              <a:rPr lang="id-ID" b="0" u="none" baseline="30000" dirty="0"/>
              <a:t>TM</a:t>
            </a:r>
            <a:r>
              <a:rPr lang="id-ID" b="0" u="none" baseline="0" dirty="0"/>
              <a:t> Minecraft dari Microsoft. Sebelumnya, kita akan membahas sedikit tentang apa </a:t>
            </a:r>
            <a:r>
              <a:rPr lang="id-ID" b="0" i="1" u="none" baseline="0" dirty="0"/>
              <a:t>sebenarnya </a:t>
            </a:r>
            <a:r>
              <a:rPr lang="id-ID" b="0" u="none" baseline="0" dirty="0"/>
              <a:t>pengodean itu, mengapa hal tersebut penting, dan bagaimana dampak positifnya pada kehidupan kita!”</a:t>
            </a:r>
            <a:endParaRPr lang="id-ID" b="1" u="sng" dirty="0"/>
          </a:p>
          <a:p>
            <a:endParaRPr lang="id-ID" b="1" u="sng" dirty="0"/>
          </a:p>
          <a:p>
            <a:r>
              <a:rPr lang="id-ID" b="1" u="sng" dirty="0"/>
              <a:t>TUJUAN SLIDE:</a:t>
            </a:r>
            <a:r>
              <a:rPr lang="id-ID" dirty="0"/>
              <a:t> </a:t>
            </a:r>
          </a:p>
          <a:p>
            <a:endParaRPr lang="id-ID" b="0" u="none" baseline="0" dirty="0"/>
          </a:p>
          <a:p>
            <a:r>
              <a:rPr lang="id-ID" b="0" u="none" baseline="0" dirty="0"/>
              <a:t>Untuk membuat peserta bersemangat dengan Hour of Code</a:t>
            </a:r>
            <a:r>
              <a:rPr lang="id-ID" b="0" u="none" baseline="30000" dirty="0"/>
              <a:t>TM</a:t>
            </a:r>
            <a:r>
              <a:rPr lang="id-ID" b="0" u="none" baseline="0" dirty="0"/>
              <a:t>!</a:t>
            </a:r>
          </a:p>
          <a:p>
            <a:endParaRPr lang="id-ID" b="0" u="none" baseline="0" dirty="0"/>
          </a:p>
          <a:p>
            <a:r>
              <a:rPr lang="id-ID" sz="1200" b="1" u="sng" kern="1200" dirty="0">
                <a:solidFill>
                  <a:schemeClr val="tx1"/>
                </a:solidFill>
                <a:latin typeface="+mn-lt"/>
              </a:rPr>
              <a:t>CATATAN UNTUK FASILITATOR:</a:t>
            </a:r>
          </a:p>
          <a:p>
            <a:r>
              <a:rPr lang="id-ID" sz="1200" kern="1200" dirty="0">
                <a:solidFill>
                  <a:schemeClr val="tx1"/>
                </a:solidFill>
                <a:effectLst/>
                <a:latin typeface="+mn-lt"/>
              </a:rPr>
              <a:t>Sebagian besar slide dalam paket penyajian acara dirancang untuk ditampilkan dalam waktu yang luar biasa singkat, sebagian besar hanya beberapa detik, untuk memberikan penekanan visual yang kuat pada penyajian sangat cepat dan percakapan yang Anda lakukan bersama audiensi.</a:t>
            </a:r>
            <a:endParaRPr lang="id-ID" b="1" u="sng" dirty="0"/>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r>
              <a:rPr lang="id-ID" sz="1200" kern="1200" dirty="0">
                <a:solidFill>
                  <a:schemeClr val="tx1"/>
                </a:solidFill>
                <a:effectLst/>
                <a:latin typeface="+mn-lt"/>
              </a:rPr>
              <a:t>Gambar ini menunjukkan partisipasi seluruh dunia di acara Hour of Code</a:t>
            </a:r>
            <a:r>
              <a:rPr lang="id-ID" b="0" u="none" baseline="30000" dirty="0"/>
              <a:t>TM</a:t>
            </a:r>
            <a:r>
              <a:rPr lang="id-ID" sz="1200" kern="1200" dirty="0">
                <a:solidFill>
                  <a:schemeClr val="tx1"/>
                </a:solidFill>
                <a:effectLst/>
                <a:latin typeface="+mn-lt"/>
              </a:rPr>
              <a:t>.</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id-ID"/>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“Ini juga sesuatu yang dapat membantu kamu mencapai berbagai tujuan, seperti membuat blog, situs web, atau app bersama teman-temanmu.”</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r>
              <a:rPr lang="id-ID" b="1" u="sng" dirty="0"/>
              <a:t>TUJUAN SLIDE:</a:t>
            </a:r>
          </a:p>
          <a:p>
            <a:endParaRPr lang="id-ID" b="1" u="sng" dirty="0"/>
          </a:p>
          <a:p>
            <a:r>
              <a:rPr lang="id-ID" sz="1200" kern="1200" dirty="0">
                <a:solidFill>
                  <a:schemeClr val="tx1"/>
                </a:solidFill>
                <a:effectLst/>
                <a:latin typeface="+mn-lt"/>
              </a:rPr>
              <a:t>Dalam slide 9-12 kita menunjukkan</a:t>
            </a:r>
            <a:r>
              <a:rPr lang="id-ID"/>
              <a:t> </a:t>
            </a:r>
            <a:r>
              <a:rPr lang="id-ID" sz="1200" kern="1200" dirty="0">
                <a:solidFill>
                  <a:schemeClr val="tx1"/>
                </a:solidFill>
                <a:effectLst/>
                <a:latin typeface="+mn-lt"/>
              </a:rPr>
              <a:t>secara visual kepada anak muda tentang keceriaan yang bisa terjadi saat melakukan pengodean. Kita benar-benar ingin menekankan bahwa pengodean </a:t>
            </a:r>
            <a:r>
              <a:rPr lang="id-ID" sz="1200" b="1" kern="1200" dirty="0">
                <a:solidFill>
                  <a:schemeClr val="tx1"/>
                </a:solidFill>
                <a:effectLst/>
                <a:latin typeface="+mn-lt"/>
              </a:rPr>
              <a:t>adalah</a:t>
            </a:r>
            <a:r>
              <a:rPr lang="id-ID" sz="1200" kern="1200" dirty="0">
                <a:solidFill>
                  <a:schemeClr val="tx1"/>
                </a:solidFill>
                <a:effectLst/>
                <a:latin typeface="+mn-lt"/>
              </a:rPr>
              <a:t>: </a:t>
            </a:r>
            <a:endParaRPr lang="id-ID" dirty="0">
              <a:effectLst/>
            </a:endParaRPr>
          </a:p>
          <a:p>
            <a:pPr marL="628650" lvl="1" indent="-171450">
              <a:buFont typeface="Arial"/>
              <a:buChar char="•"/>
            </a:pPr>
            <a:r>
              <a:rPr lang="id-ID" sz="1200" kern="1200" dirty="0">
                <a:solidFill>
                  <a:schemeClr val="tx1"/>
                </a:solidFill>
                <a:effectLst/>
                <a:latin typeface="+mn-lt"/>
              </a:rPr>
              <a:t>Bekerja sama </a:t>
            </a:r>
            <a:endParaRPr lang="id-ID" dirty="0">
              <a:effectLst/>
            </a:endParaRPr>
          </a:p>
          <a:p>
            <a:pPr marL="628650" lvl="1" indent="-171450">
              <a:buFont typeface="Arial"/>
              <a:buChar char="•"/>
            </a:pPr>
            <a:r>
              <a:rPr lang="id-ID" sz="1200" kern="1200" dirty="0">
                <a:solidFill>
                  <a:schemeClr val="tx1"/>
                </a:solidFill>
                <a:effectLst/>
                <a:latin typeface="+mn-lt"/>
              </a:rPr>
              <a:t>Untuk semua jenis kelamin</a:t>
            </a:r>
            <a:endParaRPr lang="id-ID" dirty="0">
              <a:effectLst/>
            </a:endParaRPr>
          </a:p>
          <a:p>
            <a:pPr marL="628650" lvl="1" indent="-171450">
              <a:buFont typeface="Arial"/>
              <a:buChar char="•"/>
            </a:pPr>
            <a:r>
              <a:rPr lang="id-ID" sz="1200" kern="1200" dirty="0">
                <a:solidFill>
                  <a:schemeClr val="tx1"/>
                </a:solidFill>
                <a:effectLst/>
                <a:latin typeface="+mn-lt"/>
              </a:rPr>
              <a:t>Untuk kepribadian introver maupun ekstrover </a:t>
            </a:r>
            <a:endParaRPr lang="id-ID" dirty="0">
              <a:effectLst/>
            </a:endParaRPr>
          </a:p>
          <a:p>
            <a:pPr marL="628650" lvl="1" indent="-171450">
              <a:buFont typeface="Arial"/>
              <a:buChar char="•"/>
            </a:pPr>
            <a:r>
              <a:rPr lang="id-ID" sz="1200" kern="1200" dirty="0">
                <a:solidFill>
                  <a:schemeClr val="tx1"/>
                </a:solidFill>
                <a:effectLst/>
                <a:latin typeface="+mn-lt"/>
              </a:rPr>
              <a:t>Menyangkut pemecahan masalah. Pengodean sebenarnya melibatkan sangat sedikit perhitungan matematika. </a:t>
            </a:r>
            <a:endParaRPr lang="id-ID" dirty="0">
              <a:effectLst/>
            </a:endParaRPr>
          </a:p>
          <a:p>
            <a:pPr marL="628650" lvl="1" indent="-171450">
              <a:buFont typeface="Arial"/>
              <a:buChar char="•"/>
            </a:pPr>
            <a:r>
              <a:rPr lang="id-ID" sz="1200" kern="1200" dirty="0">
                <a:solidFill>
                  <a:schemeClr val="tx1"/>
                </a:solidFill>
                <a:effectLst/>
                <a:latin typeface="+mn-lt"/>
              </a:rPr>
              <a:t>Untuk orang yang ingin menggunakan komputer untuk membantu mereka menegaskan obsesi mereka </a:t>
            </a:r>
            <a:endParaRPr lang="id-ID" dirty="0">
              <a:effectLst/>
            </a:endParaRPr>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endParaRPr lang="id-ID" sz="1200" kern="1200" dirty="0">
              <a:solidFill>
                <a:schemeClr val="tx1"/>
              </a:solidFill>
              <a:effectLst/>
              <a:latin typeface="+mn-lt"/>
              <a:ea typeface="+mn-ea"/>
              <a:cs typeface="+mn-cs"/>
            </a:endParaRPr>
          </a:p>
          <a:p>
            <a:r>
              <a:rPr lang="id-ID" sz="1200" kern="1200" dirty="0">
                <a:solidFill>
                  <a:schemeClr val="tx1"/>
                </a:solidFill>
                <a:effectLst/>
                <a:latin typeface="+mn-lt"/>
              </a:rPr>
              <a:t>Jika gambar ini akan diganti, pastikan sesuai dengan kriteria berikut: </a:t>
            </a:r>
            <a:endParaRPr lang="id-ID" dirty="0"/>
          </a:p>
          <a:p>
            <a:pPr marL="628650" lvl="1" indent="-171450">
              <a:buFont typeface="Arial"/>
              <a:buChar char="•"/>
            </a:pPr>
            <a:r>
              <a:rPr lang="id-ID" sz="1200" kern="1200" dirty="0">
                <a:solidFill>
                  <a:schemeClr val="tx1"/>
                </a:solidFill>
                <a:effectLst/>
                <a:latin typeface="+mn-lt"/>
              </a:rPr>
              <a:t>Berisi anak laki-laki dan perempuan berusia awal remaja/sekolah menengah pertama </a:t>
            </a:r>
            <a:endParaRPr lang="id-ID" dirty="0">
              <a:effectLst/>
            </a:endParaRPr>
          </a:p>
          <a:p>
            <a:pPr marL="628650" lvl="1" indent="-171450">
              <a:buFont typeface="Arial"/>
              <a:buChar char="•"/>
            </a:pPr>
            <a:r>
              <a:rPr lang="id-ID" sz="1200" kern="1200" dirty="0">
                <a:solidFill>
                  <a:schemeClr val="tx1"/>
                </a:solidFill>
                <a:effectLst/>
                <a:latin typeface="+mn-lt"/>
              </a:rPr>
              <a:t>Menunjukkan peserta yang bersenang-senang dengan teknologi</a:t>
            </a:r>
            <a:endParaRPr lang="id-ID" dirty="0">
              <a:effectLst/>
            </a:endParaRPr>
          </a:p>
          <a:p>
            <a:pPr marL="628650" lvl="1" indent="-171450">
              <a:buFont typeface="Arial"/>
              <a:buChar char="•"/>
            </a:pPr>
            <a:r>
              <a:rPr lang="id-ID" sz="1200" kern="1200" dirty="0">
                <a:solidFill>
                  <a:schemeClr val="tx1"/>
                </a:solidFill>
                <a:effectLst/>
                <a:latin typeface="+mn-lt"/>
              </a:rPr>
              <a:t>Berisi sekelompok orang, bukan hanya perorangan </a:t>
            </a:r>
            <a:endParaRPr lang="id-ID" dirty="0">
              <a:effectLst/>
            </a:endParaRPr>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id-ID"/>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“Sekarang, mari kita benar-benar selami makna pengodean.”</a:t>
            </a:r>
          </a:p>
          <a:p>
            <a:endParaRPr lang="id-ID" b="1" u="sng" dirty="0"/>
          </a:p>
          <a:p>
            <a:r>
              <a:rPr lang="id-ID" b="1" u="sng" dirty="0"/>
              <a:t>TUJUAN SLIDE:</a:t>
            </a:r>
          </a:p>
          <a:p>
            <a:endParaRPr lang="id-ID" b="1" u="sng" dirty="0"/>
          </a:p>
          <a:p>
            <a:r>
              <a:rPr lang="id-ID" b="0" u="none" dirty="0"/>
              <a:t>Untuk memulai bagian berikutnya dan membuat anak muda bersemangat dengan makna sesungguhnya pengodean.</a:t>
            </a:r>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endParaRPr lang="id-ID" sz="1200" kern="1200" dirty="0">
              <a:solidFill>
                <a:schemeClr val="tx1"/>
              </a:solidFill>
              <a:effectLst/>
              <a:latin typeface="+mn-lt"/>
              <a:ea typeface="+mn-ea"/>
              <a:cs typeface="+mn-cs"/>
            </a:endParaRPr>
          </a:p>
          <a:p>
            <a:r>
              <a:rPr lang="id-ID" sz="1200" kern="1200" dirty="0">
                <a:solidFill>
                  <a:schemeClr val="tx1"/>
                </a:solidFill>
                <a:effectLst/>
                <a:latin typeface="+mn-lt"/>
              </a:rPr>
              <a:t>T/A</a:t>
            </a:r>
          </a:p>
          <a:p>
            <a:endParaRPr lang="id-ID" sz="1200" kern="1200" dirty="0">
              <a:solidFill>
                <a:schemeClr val="tx1"/>
              </a:solidFill>
              <a:effectLst/>
              <a:latin typeface="+mn-lt"/>
              <a:ea typeface="+mn-ea"/>
              <a:cs typeface="+mn-cs"/>
            </a:endParaRPr>
          </a:p>
          <a:p>
            <a:endParaRPr lang="id-ID"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id-ID"/>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sz="1200" kern="1200" dirty="0">
                <a:solidFill>
                  <a:schemeClr val="tx1"/>
                </a:solidFill>
                <a:effectLst/>
                <a:latin typeface="+mn-lt"/>
              </a:rPr>
              <a:t>“Pengodean bukan hanya penulisan program atau memberikan instruksi pada komputer. Ini berarti bekerja bersama teman untuk memecahkan masalah dengan cara baru.”</a:t>
            </a:r>
          </a:p>
          <a:p>
            <a:endParaRPr lang="id-ID"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TUJUAN SLIDE:</a:t>
            </a:r>
          </a:p>
          <a:p>
            <a:endParaRPr lang="id-ID" b="1" u="sng" dirty="0"/>
          </a:p>
          <a:p>
            <a:r>
              <a:rPr lang="id-ID" b="0" dirty="0"/>
              <a:t>Untuk menunjukkan anak muda bahwa pengodean memerlukan pemikiran aktif seperti teka-teki, memperbaiki hal dan menemukan solusi.</a:t>
            </a:r>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endParaRPr lang="id-ID" dirty="0"/>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Jika gambar ini akan diganti, pastikan sesuai dengan kriteria berikut: </a:t>
            </a:r>
          </a:p>
          <a:p>
            <a:pPr marL="628650" lvl="1" indent="-171450">
              <a:buFont typeface="Arial"/>
              <a:buChar char="•"/>
            </a:pPr>
            <a:r>
              <a:rPr lang="id-ID"/>
              <a:t>Sekelompok anak muda bekerja sama sambil melihat ke komputer atau tablet.</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id-ID"/>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“Ini menyangkut pemaduan kreativitas kamu dengan kehebatan komputer untuk menciptakan sesuatu yang sangat kamu senangi.”</a:t>
            </a:r>
          </a:p>
          <a:p>
            <a:pPr marL="0" marR="0" indent="0" algn="l" defTabSz="914400" rtl="0" eaLnBrk="1" fontAlgn="auto" latinLnBrk="0" hangingPunct="1">
              <a:lnSpc>
                <a:spcPct val="100000"/>
              </a:lnSpc>
              <a:spcBef>
                <a:spcPts val="0"/>
              </a:spcBef>
              <a:spcAft>
                <a:spcPts val="0"/>
              </a:spcAft>
              <a:buClrTx/>
              <a:buSzTx/>
              <a:buFontTx/>
              <a:buNone/>
              <a:tabLst/>
              <a:defRPr/>
            </a:pPr>
            <a:endParaRPr lang="id-ID"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TUJUAN SLIDE:</a:t>
            </a:r>
            <a:endParaRPr lang="id-ID"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id-ID"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Untuk tetap memperluas pemikiran anak muda tentang asumsi yang dapat dibuat pada pengodean. </a:t>
            </a:r>
            <a:endParaRPr lang="id-ID" b="1" u="sng" dirty="0"/>
          </a:p>
          <a:p>
            <a:endParaRPr lang="id-ID" b="1" dirty="0"/>
          </a:p>
          <a:p>
            <a:r>
              <a:rPr lang="id-ID" b="1" u="sng" dirty="0"/>
              <a:t>INSTRUKSI GAMBAR UNTUK SLIDE INI:</a:t>
            </a:r>
          </a:p>
          <a:p>
            <a:endParaRPr lang="id-ID"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Jika gambar ini akan diganti, pastikan sesuai dengan kriteria berikut: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id-ID" sz="1200" kern="1200" dirty="0">
                <a:solidFill>
                  <a:schemeClr val="tx1"/>
                </a:solidFill>
                <a:effectLst/>
                <a:latin typeface="+mn-lt"/>
              </a:rPr>
              <a:t>Bentuk seni biasanya tidak dikaitkan dengan pengodean, seperti musik atau seni visual.</a:t>
            </a:r>
            <a:endParaRPr lang="id-ID" sz="1200" kern="1200" dirty="0">
              <a:solidFill>
                <a:schemeClr val="tx1"/>
              </a:solidFill>
              <a:effectLst/>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id-ID"/>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b="0" u="none" dirty="0"/>
              <a:t>“Ini menyangkut pula kerja sama untuk menciptakan hal baru!”</a:t>
            </a:r>
          </a:p>
          <a:p>
            <a:endParaRPr lang="id-ID"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TUJUAN SLIDE:</a:t>
            </a:r>
          </a:p>
          <a:p>
            <a:pPr marL="0" marR="0" indent="0" algn="l" defTabSz="914400" rtl="0" eaLnBrk="1" fontAlgn="auto" latinLnBrk="0" hangingPunct="1">
              <a:lnSpc>
                <a:spcPct val="100000"/>
              </a:lnSpc>
              <a:spcBef>
                <a:spcPts val="0"/>
              </a:spcBef>
              <a:spcAft>
                <a:spcPts val="0"/>
              </a:spcAft>
              <a:buClrTx/>
              <a:buSzTx/>
              <a:buFontTx/>
              <a:buNone/>
              <a:tabLst/>
              <a:defRPr/>
            </a:pPr>
            <a:endParaRPr lang="id-ID"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Untuk memperbaiki kesalahpahaman bahwa pengodean biasanya sesuatu yang sepenuhnya dilakukan sendirian.</a:t>
            </a:r>
            <a:r>
              <a:rPr lang="id-ID"/>
              <a:t> Semua orang bisa melakukan pengodean, ini adalah sesuatu yang dapat dipelajari, juga menyenangkan. </a:t>
            </a:r>
            <a:endParaRPr lang="id-ID" b="0" u="none" dirty="0"/>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d-ID"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Jika gambar ini akan diganti, pastikan sesuai dengan kriteria berikut: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id-ID" sz="1200" kern="1200" dirty="0">
                <a:solidFill>
                  <a:schemeClr val="tx1"/>
                </a:solidFill>
                <a:effectLst/>
                <a:latin typeface="+mn-lt"/>
              </a:rPr>
              <a:t>Sekelompok anak muda bersama-sama, bersenang-senang.</a:t>
            </a:r>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id-ID"/>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sz="1200" kern="1200" dirty="0">
                <a:solidFill>
                  <a:schemeClr val="tx1"/>
                </a:solidFill>
                <a:effectLst/>
                <a:latin typeface="+mn-lt"/>
              </a:rPr>
              <a:t>“Apa yang kamu suka lakukan bersama teman?</a:t>
            </a:r>
            <a:r>
              <a:rPr lang="id-ID"/>
              <a:t> </a:t>
            </a:r>
            <a:r>
              <a:rPr lang="id-ID" sz="1200" kern="1200" dirty="0">
                <a:solidFill>
                  <a:schemeClr val="tx1"/>
                </a:solidFill>
                <a:effectLst/>
                <a:latin typeface="+mn-lt"/>
              </a:rPr>
              <a:t>Bisa apa saja - kerja sukarela, olahraga, mode, game video.”</a:t>
            </a:r>
            <a:endParaRPr lang="id-ID" b="1" u="sng" dirty="0"/>
          </a:p>
          <a:p>
            <a:endParaRPr lang="id-ID" b="1" u="sng" dirty="0"/>
          </a:p>
          <a:p>
            <a:r>
              <a:rPr lang="id-ID" b="1" u="sng" dirty="0"/>
              <a:t>TUJUAN SLIDE:</a:t>
            </a:r>
          </a:p>
          <a:p>
            <a:endParaRPr lang="id-ID" b="1" u="sng" dirty="0"/>
          </a:p>
          <a:p>
            <a:r>
              <a:rPr lang="id-ID" sz="1200" kern="1200" dirty="0">
                <a:solidFill>
                  <a:schemeClr val="tx1"/>
                </a:solidFill>
                <a:effectLst/>
                <a:latin typeface="+mn-lt"/>
              </a:rPr>
              <a:t>Menempatkan pengodean sebagai aktivitas sosial, yang kemungkinan besar akan membuat orang muda terlibat.</a:t>
            </a:r>
            <a:endParaRPr lang="id-ID"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id-ID"/>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b="0" u="none" dirty="0"/>
              <a:t>“Pengodean sebenarnya bisa sangat berkaitan dengan semua hal yang ingin kamu lakukan!”</a:t>
            </a:r>
          </a:p>
          <a:p>
            <a:endParaRPr lang="id-ID" b="0" u="none" baseline="0" dirty="0"/>
          </a:p>
          <a:p>
            <a:r>
              <a:rPr lang="id-ID" b="0" u="none" baseline="0" dirty="0"/>
              <a:t>*CONTOH YANG HARUS DISEBUTKAN</a:t>
            </a:r>
          </a:p>
          <a:p>
            <a:pPr marL="628650" lvl="1" indent="-171450">
              <a:buFont typeface="Arial"/>
              <a:buChar char="•"/>
            </a:pPr>
            <a:r>
              <a:rPr lang="id-ID" sz="1200" kern="1200" dirty="0">
                <a:solidFill>
                  <a:schemeClr val="tx1"/>
                </a:solidFill>
                <a:effectLst/>
                <a:latin typeface="+mn-lt"/>
              </a:rPr>
              <a:t>Jika seseorang menyukai </a:t>
            </a:r>
            <a:r>
              <a:rPr lang="id-ID" sz="1200" b="1" kern="1200" dirty="0">
                <a:solidFill>
                  <a:schemeClr val="tx1"/>
                </a:solidFill>
                <a:effectLst/>
                <a:latin typeface="+mn-lt"/>
              </a:rPr>
              <a:t>game video</a:t>
            </a:r>
            <a:r>
              <a:rPr lang="id-ID" sz="1200" kern="1200" dirty="0">
                <a:solidFill>
                  <a:schemeClr val="tx1"/>
                </a:solidFill>
                <a:effectLst/>
                <a:latin typeface="+mn-lt"/>
              </a:rPr>
              <a:t>, mereka dapat menggunakan pengodean untuk membuat game video sendiri.</a:t>
            </a:r>
            <a:endParaRPr lang="id-ID" dirty="0">
              <a:effectLst/>
            </a:endParaRPr>
          </a:p>
          <a:p>
            <a:pPr marL="628650" lvl="1" indent="-171450">
              <a:buFont typeface="Arial"/>
              <a:buChar char="•"/>
            </a:pPr>
            <a:r>
              <a:rPr lang="id-ID" sz="1200" kern="1200" dirty="0">
                <a:solidFill>
                  <a:schemeClr val="tx1"/>
                </a:solidFill>
                <a:effectLst/>
                <a:latin typeface="+mn-lt"/>
              </a:rPr>
              <a:t>Orang yang peduli dengan </a:t>
            </a:r>
            <a:r>
              <a:rPr lang="id-ID" sz="1200" b="1" kern="1200" dirty="0">
                <a:solidFill>
                  <a:schemeClr val="tx1"/>
                </a:solidFill>
                <a:effectLst/>
                <a:latin typeface="+mn-lt"/>
              </a:rPr>
              <a:t>mode </a:t>
            </a:r>
            <a:r>
              <a:rPr lang="id-ID" sz="1200" kern="1200" dirty="0">
                <a:solidFill>
                  <a:schemeClr val="tx1"/>
                </a:solidFill>
                <a:effectLst/>
                <a:latin typeface="+mn-lt"/>
              </a:rPr>
              <a:t>dapat membuat blog mereka sendiri yang memopulerkan kiat mode milik pribadi.</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id-ID" sz="1200" kern="1200" dirty="0">
                <a:solidFill>
                  <a:schemeClr val="tx1"/>
                </a:solidFill>
                <a:effectLst/>
                <a:latin typeface="+mn-lt"/>
              </a:rPr>
              <a:t>Peserta yang berminat dengan </a:t>
            </a:r>
            <a:r>
              <a:rPr lang="id-ID" sz="1200" b="1" kern="1200" dirty="0">
                <a:solidFill>
                  <a:schemeClr val="tx1"/>
                </a:solidFill>
                <a:effectLst/>
                <a:latin typeface="+mn-lt"/>
              </a:rPr>
              <a:t>sastra</a:t>
            </a:r>
            <a:r>
              <a:rPr lang="id-ID" sz="1200" kern="1200" dirty="0">
                <a:solidFill>
                  <a:schemeClr val="tx1"/>
                </a:solidFill>
                <a:effectLst/>
                <a:latin typeface="+mn-lt"/>
              </a:rPr>
              <a:t> dapat membuat situs yang berbagi daftar buku ‘wajib baca’ bulan ini dan ulasan pribadi mereka. </a:t>
            </a:r>
            <a:endParaRPr lang="id-ID" b="0" u="none" dirty="0"/>
          </a:p>
          <a:p>
            <a:endParaRPr lang="id-ID" b="1" u="sng" dirty="0"/>
          </a:p>
          <a:p>
            <a:r>
              <a:rPr lang="id-ID" b="1" u="sng" dirty="0"/>
              <a:t>TUJUAN SLIDE:</a:t>
            </a:r>
          </a:p>
          <a:p>
            <a:pPr marL="0" marR="0" indent="0" algn="l" defTabSz="914400" rtl="0" eaLnBrk="1" fontAlgn="auto" latinLnBrk="0" hangingPunct="1">
              <a:lnSpc>
                <a:spcPct val="100000"/>
              </a:lnSpc>
              <a:spcBef>
                <a:spcPts val="0"/>
              </a:spcBef>
              <a:spcAft>
                <a:spcPts val="0"/>
              </a:spcAft>
              <a:buClrTx/>
              <a:buSzTx/>
              <a:buFontTx/>
              <a:buNone/>
              <a:tabLst/>
              <a:defRPr/>
            </a:pPr>
            <a:endParaRPr lang="id-ID" dirty="0"/>
          </a:p>
          <a:p>
            <a:pPr marL="0" marR="0" indent="0" algn="l" defTabSz="914400" rtl="0" eaLnBrk="1" fontAlgn="auto" latinLnBrk="0" hangingPunct="1">
              <a:lnSpc>
                <a:spcPct val="100000"/>
              </a:lnSpc>
              <a:spcBef>
                <a:spcPts val="0"/>
              </a:spcBef>
              <a:spcAft>
                <a:spcPts val="0"/>
              </a:spcAft>
              <a:buClrTx/>
              <a:buSzTx/>
              <a:buFontTx/>
              <a:buNone/>
              <a:tabLst/>
              <a:defRPr/>
            </a:pPr>
            <a:r>
              <a:rPr lang="id-ID"/>
              <a:t>Meng</a:t>
            </a:r>
            <a:r>
              <a:rPr lang="id-ID" sz="1200" kern="1200" dirty="0">
                <a:solidFill>
                  <a:schemeClr val="tx1"/>
                </a:solidFill>
                <a:effectLst/>
                <a:latin typeface="+mn-lt"/>
              </a:rPr>
              <a:t>ingat pentingnya pengaruh lingkungan pada usia ini, penting untuk mencerminkan bahwa pengodean dapat diterapkan pada </a:t>
            </a:r>
            <a:r>
              <a:rPr lang="id-ID" sz="1200" i="1" kern="1200" dirty="0">
                <a:solidFill>
                  <a:schemeClr val="tx1"/>
                </a:solidFill>
                <a:effectLst/>
                <a:latin typeface="+mn-lt"/>
              </a:rPr>
              <a:t>semua</a:t>
            </a:r>
            <a:r>
              <a:rPr lang="id-ID" sz="1200" kern="1200" dirty="0">
                <a:solidFill>
                  <a:schemeClr val="tx1"/>
                </a:solidFill>
                <a:effectLst/>
                <a:latin typeface="+mn-lt"/>
              </a:rPr>
              <a:t> aspek kehidupan, dan bukan merupakan penyimpangan norma. </a:t>
            </a:r>
            <a:endParaRPr lang="id-ID" b="1" u="sng" dirty="0"/>
          </a:p>
          <a:p>
            <a:endParaRPr lang="id-ID" b="1" dirty="0"/>
          </a:p>
          <a:p>
            <a:r>
              <a:rPr lang="id-ID" b="1" u="sng" dirty="0"/>
              <a:t>INSTRUKSI GAMBAR UNTUK SLIDE INI:</a:t>
            </a:r>
          </a:p>
          <a:p>
            <a:endParaRPr lang="id-ID"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Untuk gambar ini kita menggunakan pemercik, untuk menekankan “percikan” dari pemahaman baru tentang pengodean.</a:t>
            </a:r>
          </a:p>
          <a:p>
            <a:pPr marL="0" marR="0" indent="0" algn="l" defTabSz="914400" rtl="0" eaLnBrk="1" fontAlgn="auto" latinLnBrk="0" hangingPunct="1">
              <a:lnSpc>
                <a:spcPct val="100000"/>
              </a:lnSpc>
              <a:spcBef>
                <a:spcPts val="0"/>
              </a:spcBef>
              <a:spcAft>
                <a:spcPts val="0"/>
              </a:spcAft>
              <a:buClrTx/>
              <a:buSzTx/>
              <a:buFontTx/>
              <a:buNone/>
              <a:tabLst/>
              <a:defRPr/>
            </a:pPr>
            <a:endParaRPr lang="id-ID"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Jika gambar ini akan diganti, pastikan sesuai dengan kriteria berikut: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id-ID" sz="1200" kern="1200" dirty="0">
                <a:solidFill>
                  <a:schemeClr val="tx1"/>
                </a:solidFill>
                <a:effectLst/>
                <a:latin typeface="+mn-lt"/>
              </a:rPr>
              <a:t>Gambar atau file .gif yang menunjukkan awal hal baru atau memperluas cakrawala.</a:t>
            </a:r>
            <a:endParaRPr lang="id-ID"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d-ID" dirty="0"/>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id-ID"/>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b="0" u="none" dirty="0"/>
              <a:t>“Kita akan segera mulai, jadi saya ingin agar kamu memikirkan apa saja yang telah kita bahas saat kamu bermain, dan pikirkan cara bagaimana kamu dapat menerapkan pengodean pada kehidupan sehari-hari.”</a:t>
            </a:r>
          </a:p>
          <a:p>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TUJUAN SLIDE:</a:t>
            </a:r>
          </a:p>
          <a:p>
            <a:endParaRPr lang="id-ID" b="1" u="sng" dirty="0"/>
          </a:p>
          <a:p>
            <a:r>
              <a:rPr lang="id-ID" b="0" u="none" dirty="0"/>
              <a:t>Untuk memastikan bahwa siswa memikirkan segala hal yang telah mereka lihat pada penyajian saat ikut serta dalam Hour of Code</a:t>
            </a:r>
            <a:r>
              <a:rPr lang="id-ID" b="0" u="none" baseline="30000" dirty="0"/>
              <a:t>TM</a:t>
            </a:r>
            <a:r>
              <a:rPr lang="id-ID" b="0" u="none" dirty="0"/>
              <a:t>. </a:t>
            </a:r>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Untuk gambar ini kita telah mencantumkan gambar seorang fotografer, untuk menekankan kembali bahwa pengodean dapat berguna untuk berbagai bidang minat.</a:t>
            </a:r>
          </a:p>
          <a:p>
            <a:pPr marL="0" marR="0" indent="0" algn="l" defTabSz="914400" rtl="0" eaLnBrk="1" fontAlgn="auto" latinLnBrk="0" hangingPunct="1">
              <a:lnSpc>
                <a:spcPct val="100000"/>
              </a:lnSpc>
              <a:spcBef>
                <a:spcPts val="0"/>
              </a:spcBef>
              <a:spcAft>
                <a:spcPts val="0"/>
              </a:spcAft>
              <a:buClrTx/>
              <a:buSzTx/>
              <a:buFontTx/>
              <a:buNone/>
              <a:tabLst/>
              <a:defRPr/>
            </a:pPr>
            <a:endParaRPr lang="id-ID"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Jika gambar ini akan diganti, pastikan sesuai dengan kriteria berikut: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id-ID" sz="1200" kern="1200" dirty="0">
                <a:solidFill>
                  <a:schemeClr val="tx1"/>
                </a:solidFill>
                <a:effectLst/>
                <a:latin typeface="+mn-lt"/>
              </a:rPr>
              <a:t>Gambar atau file .gif tentang sesuatu yang biasanya tidak dikaitkan dengan pengodean.</a:t>
            </a:r>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id-ID"/>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endParaRPr lang="id-ID" b="1" u="sng" dirty="0"/>
          </a:p>
          <a:p>
            <a:r>
              <a:rPr lang="id-ID" b="0" u="none" dirty="0"/>
              <a:t>“Baiklah, ayo kita mulai!”</a:t>
            </a:r>
          </a:p>
          <a:p>
            <a:endParaRPr lang="id-ID" b="1" u="sng" dirty="0"/>
          </a:p>
          <a:p>
            <a:r>
              <a:rPr lang="id-ID" b="1" u="sng" dirty="0"/>
              <a:t>TUJUAN SLIDE:</a:t>
            </a:r>
          </a:p>
          <a:p>
            <a:endParaRPr lang="id-ID" b="0" u="none" dirty="0"/>
          </a:p>
          <a:p>
            <a:r>
              <a:rPr lang="id-ID" b="0" u="none" dirty="0"/>
              <a:t>Memperkenalkan Hour of Code</a:t>
            </a:r>
            <a:r>
              <a:rPr lang="id-ID" b="0" u="none" baseline="30000" dirty="0"/>
              <a:t>TM</a:t>
            </a:r>
            <a:r>
              <a:rPr lang="id-ID" b="0" u="none" dirty="0"/>
              <a:t>.</a:t>
            </a:r>
            <a:endParaRPr lang="id-ID" b="1" dirty="0"/>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endParaRPr lang="id-ID" dirty="0"/>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Jika gambar ini akan diganti, pastikan sesuai dengan kriteria berikut: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id-ID" sz="1200" kern="1200" dirty="0">
                <a:solidFill>
                  <a:schemeClr val="tx1"/>
                </a:solidFill>
                <a:effectLst/>
                <a:latin typeface="+mn-lt"/>
              </a:rPr>
              <a:t>Gambar atau file .gif orang muda yang terlihat senang.</a:t>
            </a:r>
            <a:endParaRPr lang="id-ID" dirty="0"/>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id-ID"/>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endParaRPr lang="id-ID"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b="0" u="none" dirty="0"/>
              <a:t>“Sudah siap melakukan pengodean? Ayo mulai! “Untuk </a:t>
            </a:r>
            <a:r>
              <a:rPr lang="id-ID" sz="1200" dirty="0">
                <a:solidFill>
                  <a:schemeClr val="bg1"/>
                </a:solidFill>
                <a:latin typeface="Segoe UI Light" panose="020B0502040204020203" pitchFamily="34" charset="0"/>
              </a:rPr>
              <a:t>Hour of </a:t>
            </a:r>
            <a:r>
              <a:rPr lang="id-ID" sz="1200" kern="1200" dirty="0">
                <a:solidFill>
                  <a:schemeClr val="tx1"/>
                </a:solidFill>
                <a:effectLst/>
                <a:latin typeface="+mn-lt"/>
              </a:rPr>
              <a:t>Code</a:t>
            </a:r>
            <a:r>
              <a:rPr lang="id-ID" sz="1200" kern="1200" baseline="30000" dirty="0">
                <a:solidFill>
                  <a:schemeClr val="tx1"/>
                </a:solidFill>
                <a:effectLst/>
                <a:latin typeface="+mn-lt"/>
              </a:rPr>
              <a:t>TM</a:t>
            </a:r>
            <a:r>
              <a:rPr lang="id-ID" b="0" u="none" baseline="0" dirty="0"/>
              <a:t> hari ini, kita akan mempelajari</a:t>
            </a:r>
            <a:r>
              <a:rPr lang="id-ID" sz="1200" kern="1200" dirty="0">
                <a:solidFill>
                  <a:schemeClr val="tx1"/>
                </a:solidFill>
                <a:effectLst/>
                <a:latin typeface="+mn-lt"/>
              </a:rPr>
              <a:t> tutorial yang diilhami game Minecraft</a:t>
            </a:r>
            <a:r>
              <a:rPr lang="id-ID" b="0" u="none" baseline="0" dirty="0"/>
              <a:t>! Tutorial </a:t>
            </a:r>
            <a:r>
              <a:rPr lang="id-ID" sz="1200" kern="1200" dirty="0">
                <a:solidFill>
                  <a:schemeClr val="tx1"/>
                </a:solidFill>
                <a:effectLst/>
                <a:latin typeface="+mn-lt"/>
              </a:rPr>
              <a:t>ini menggunakan karakter dan konsep dari game video Minecraft, tapi bukan game itu sendiri.</a:t>
            </a:r>
            <a:r>
              <a:rPr lang="id-ID" dirty="0"/>
              <a:t> </a:t>
            </a:r>
            <a:r>
              <a:rPr lang="id-ID" sz="1200" kern="1200" dirty="0">
                <a:solidFill>
                  <a:schemeClr val="tx1"/>
                </a:solidFill>
                <a:effectLst/>
                <a:latin typeface="+mn-lt"/>
              </a:rPr>
              <a:t>Di tutorial Hour of Code</a:t>
            </a:r>
            <a:r>
              <a:rPr lang="id-ID" sz="1200" kern="1200" baseline="30000" dirty="0">
                <a:solidFill>
                  <a:schemeClr val="tx1"/>
                </a:solidFill>
                <a:effectLst/>
                <a:latin typeface="+mn-lt"/>
              </a:rPr>
              <a:t>TM</a:t>
            </a:r>
            <a:r>
              <a:rPr lang="id-ID" sz="1200" kern="1200" dirty="0">
                <a:solidFill>
                  <a:schemeClr val="tx1"/>
                </a:solidFill>
                <a:effectLst/>
                <a:latin typeface="+mn-lt"/>
              </a:rPr>
              <a:t> Minecraft, kamu akan bertemu dengan “Agen” serta mempelajari dan menggunakan teknik pengodean seperti loop, debug, dan fungsi untuk mendesain sendiri solusi teka-tekimu dan menyaksikan Agen melaksanakan perintahmu.”</a:t>
            </a:r>
            <a:endParaRPr lang="id-ID" sz="1200" b="0" baseline="0" dirty="0"/>
          </a:p>
          <a:p>
            <a:endParaRPr lang="id-ID" b="0" u="none" dirty="0"/>
          </a:p>
          <a:p>
            <a:endParaRPr lang="id-ID" b="0" u="none" dirty="0"/>
          </a:p>
          <a:p>
            <a:endParaRPr lang="id-ID" b="1" u="sng" dirty="0"/>
          </a:p>
          <a:p>
            <a:r>
              <a:rPr lang="id-ID" b="1" u="sng" dirty="0"/>
              <a:t>TUJUAN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d-ID"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b="0" u="none" dirty="0"/>
              <a:t>Untuk memperkenalkan </a:t>
            </a:r>
            <a:r>
              <a:rPr lang="id-ID" sz="1200" dirty="0">
                <a:solidFill>
                  <a:schemeClr val="bg1"/>
                </a:solidFill>
                <a:latin typeface="Segoe UI Light" panose="020B0502040204020203" pitchFamily="34" charset="0"/>
              </a:rPr>
              <a:t>Hour of </a:t>
            </a:r>
            <a:r>
              <a:rPr lang="id-ID" sz="1200" kern="1200" dirty="0">
                <a:solidFill>
                  <a:schemeClr val="tx1"/>
                </a:solidFill>
                <a:effectLst/>
                <a:latin typeface="+mn-lt"/>
              </a:rPr>
              <a:t>Code</a:t>
            </a:r>
            <a:r>
              <a:rPr lang="id-ID" sz="1200" kern="1200" baseline="30000" dirty="0">
                <a:solidFill>
                  <a:schemeClr val="tx1"/>
                </a:solidFill>
                <a:effectLst/>
                <a:latin typeface="+mn-lt"/>
              </a:rPr>
              <a:t>TM</a:t>
            </a:r>
            <a:endParaRPr lang="id-ID" sz="1200" dirty="0">
              <a:solidFill>
                <a:schemeClr val="bg1"/>
              </a:solidFill>
              <a:latin typeface="Segoe UI Light" panose="020B0502040204020203" pitchFamily="34" charset="0"/>
            </a:endParaRPr>
          </a:p>
          <a:p>
            <a:endParaRPr lang="id-ID" b="1"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b="1" u="sng" dirty="0"/>
              <a:t>CATATAN FASILITATOR:</a:t>
            </a:r>
          </a:p>
          <a:p>
            <a:pPr>
              <a:defRPr/>
            </a:pPr>
            <a:r>
              <a:rPr lang="id-ID" b="0" dirty="0"/>
              <a:t>Ada lebih dari satu tutorial Minecraft. Mulai dengan tutorial </a:t>
            </a:r>
            <a:r>
              <a:rPr lang="id-ID" dirty="0"/>
              <a:t>tahun </a:t>
            </a:r>
            <a:r>
              <a:rPr lang="id-ID" b="0" dirty="0"/>
              <a:t>ini dan manfaatkan tutorial lainnya, jika mereka menyelesaikannya lebih awal. Tiap tutorial mengajarkan berbagai konsep berbeda, jadi mempelajari semua tutorial adalah ide bagus!</a:t>
            </a:r>
            <a:r>
              <a:rPr lang="id-ID" dirty="0"/>
              <a:t> </a:t>
            </a:r>
            <a:endParaRPr lang="id-ID" b="0" dirty="0"/>
          </a:p>
          <a:p>
            <a:endParaRPr lang="id-ID" sz="1200" b="1" u="sng" kern="1200" baseline="0" dirty="0">
              <a:solidFill>
                <a:schemeClr val="tx1"/>
              </a:solidFill>
              <a:effectLst/>
              <a:latin typeface="+mn-lt"/>
              <a:ea typeface="+mn-ea"/>
              <a:cs typeface="+mn-cs"/>
            </a:endParaRPr>
          </a:p>
          <a:p>
            <a:r>
              <a:rPr lang="id-ID" sz="1200" kern="1200" dirty="0">
                <a:solidFill>
                  <a:schemeClr val="tx1"/>
                </a:solidFill>
                <a:effectLst/>
                <a:latin typeface="+mn-lt"/>
              </a:rPr>
              <a:t>Jika Anda tidak dapat memberikan perangkat untuk tiap peserta, coba dan pasangkan mereka dengan seseorang dan biarkan mereka bergantian melakukan setiap langkah dari tiap pelajaran sehingga keduanya mendapatkan kesempatan untuk bekerja aktif dan mengamati. Kami menyarankan setiap peserta bekerja sendiri pada teka-teki.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id-ID" sz="1200" kern="1200" dirty="0">
                <a:solidFill>
                  <a:schemeClr val="tx1"/>
                </a:solidFill>
                <a:effectLst/>
                <a:latin typeface="+mn-lt"/>
              </a:rPr>
              <a:t>Setelah 15 menit, beri selamat kepada grup atas kemajuan yang dilakukan dan kode yang telah mereka tulis.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id-ID" sz="1200" b="0" u="none" kern="1200" dirty="0">
                <a:solidFill>
                  <a:schemeClr val="tx1"/>
                </a:solidFill>
                <a:effectLst/>
                <a:latin typeface="+mn-lt"/>
              </a:rPr>
              <a:t>Bagi peserta yang menyelesaikan tutorial dan/atau lebih maju, undang mereka untuk bermain melalui tutorial menggunakan </a:t>
            </a:r>
            <a:r>
              <a:rPr lang="id-ID" sz="1200" b="1" u="none" kern="1200" dirty="0">
                <a:solidFill>
                  <a:schemeClr val="tx1"/>
                </a:solidFill>
                <a:effectLst/>
                <a:latin typeface="+mn-lt"/>
              </a:rPr>
              <a:t>Diamond Path </a:t>
            </a:r>
            <a:r>
              <a:rPr lang="id-ID" sz="1200" b="0" u="none" kern="1200" dirty="0">
                <a:solidFill>
                  <a:schemeClr val="tx1"/>
                </a:solidFill>
                <a:effectLst/>
                <a:latin typeface="+mn-lt"/>
              </a:rPr>
              <a:t>– yang mencakup tantangan pengodean tambahan yang harus mereka selesaikan agar bisa mendapatkan berlian di level ini.</a:t>
            </a:r>
            <a:endParaRPr lang="id-ID"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d-ID"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d-ID" b="0" dirty="0"/>
          </a:p>
          <a:p>
            <a:r>
              <a:rPr lang="id-ID"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id-ID"/>
          </a:p>
        </p:txBody>
      </p:sp>
    </p:spTree>
    <p:extLst>
      <p:ext uri="{BB962C8B-B14F-4D97-AF65-F5344CB8AC3E}">
        <p14:creationId xmlns:p14="http://schemas.microsoft.com/office/powerpoint/2010/main" val="349565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b="0" dirty="0"/>
              <a:t>“Kamu mungkin sudah tahu bahwa pengodean digunakan orang untuk memberikan instruksi kepada teknologi. Komputer tidak mengerti bahasa Inggris, jadi kita harus memberikannya perintah dalam bahasa yang dimengertinya. Bahasa itu adalah kode! Yang mungkin tidak kamu ketahui adalah bahwa pengodean bukan hanya diperuntukkan bagi insinyur perangkat lunak dan mereka yang berkecimpung dalam dunia teknologi</a:t>
            </a:r>
            <a:r>
              <a:rPr lang="id-ID"/>
              <a:t>. Pengodean</a:t>
            </a:r>
            <a:r>
              <a:rPr lang="id-ID" b="0" baseline="0" dirty="0"/>
              <a:t> adalah keahlian mengagumkan yang </a:t>
            </a:r>
            <a:r>
              <a:rPr lang="id-ID" b="0" i="1" baseline="0" dirty="0"/>
              <a:t>dapat dipelajari </a:t>
            </a:r>
            <a:r>
              <a:rPr lang="id-ID" b="0" i="0" baseline="0" dirty="0"/>
              <a:t>siapa pun!”</a:t>
            </a:r>
            <a:r>
              <a:rPr lang="id-ID"/>
              <a:t> </a:t>
            </a:r>
            <a:endParaRPr lang="id-ID"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sz="1200" b="1" u="sng" kern="1200" dirty="0">
                <a:solidFill>
                  <a:schemeClr val="tx1"/>
                </a:solidFill>
                <a:latin typeface="+mn-lt"/>
              </a:rPr>
              <a:t>CATATAN UNTUK FASILITATOR:</a:t>
            </a:r>
            <a:endParaRPr lang="id-ID" sz="1200" b="1" u="sng"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b="0" u="none" baseline="0" dirty="0"/>
              <a:t>Video akan diputar secara otomatis saat Anda pindah ke slide berikutnya. </a:t>
            </a:r>
            <a:endParaRPr lang="id-ID" b="1" u="sng" dirty="0"/>
          </a:p>
          <a:p>
            <a:endParaRPr lang="id-ID" b="1" u="sng" dirty="0"/>
          </a:p>
          <a:p>
            <a:r>
              <a:rPr lang="id-ID" b="1" u="sng" dirty="0"/>
              <a:t>TUJUAN SLIDE:</a:t>
            </a:r>
            <a:r>
              <a:rPr lang="id-ID"/>
              <a:t> </a:t>
            </a:r>
          </a:p>
          <a:p>
            <a:endParaRPr lang="id-ID" b="1" u="none" dirty="0"/>
          </a:p>
          <a:p>
            <a:r>
              <a:rPr lang="id-ID" b="0" u="none" dirty="0"/>
              <a:t>Bagian berikutnya dimaksudkan untuk mengubah kesalahpahaman yang terkait dengan pengodean di kalangan anak muda. </a:t>
            </a:r>
            <a:endParaRPr lang="id-ID" b="1" u="sng" dirty="0"/>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r>
              <a:rPr lang="id-ID"/>
              <a:t>Ini gambar "Kode biner untuk Halo dunia" diulangi selama 8 kali.</a:t>
            </a: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id-ID"/>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endParaRPr lang="id-ID" b="0" u="none" dirty="0"/>
          </a:p>
          <a:p>
            <a:r>
              <a:rPr lang="id-ID" b="0" u="none" dirty="0"/>
              <a:t>“Sekarang buka </a:t>
            </a:r>
            <a:r>
              <a:rPr lang="id-ID" sz="1200" b="0" u="none" dirty="0">
                <a:solidFill>
                  <a:schemeClr val="bg1"/>
                </a:solidFill>
                <a:latin typeface="Segoe Pro Light" charset="0"/>
              </a:rPr>
              <a:t>code.org</a:t>
            </a:r>
            <a:r>
              <a:rPr lang="id-ID" sz="1200" dirty="0">
                <a:solidFill>
                  <a:schemeClr val="bg1"/>
                </a:solidFill>
                <a:latin typeface="Segoe Pro Light" charset="0"/>
              </a:rPr>
              <a:t>/Minecraft</a:t>
            </a:r>
            <a:r>
              <a:rPr lang="id-ID" dirty="0"/>
              <a:t> </a:t>
            </a:r>
            <a:r>
              <a:rPr lang="id-ID" b="0" u="none" baseline="0" dirty="0"/>
              <a:t>untuk menemukan tutorial "</a:t>
            </a:r>
            <a:r>
              <a:rPr lang="id-ID" sz="1200" kern="1200" dirty="0">
                <a:solidFill>
                  <a:schemeClr val="tx1"/>
                </a:solidFill>
                <a:effectLst/>
                <a:latin typeface="+mn-lt"/>
              </a:rPr>
              <a:t>Hero’s Journey Hour of Code</a:t>
            </a:r>
            <a:r>
              <a:rPr lang="id-ID" sz="1200" kern="1200" baseline="30000" dirty="0">
                <a:solidFill>
                  <a:schemeClr val="tx1"/>
                </a:solidFill>
                <a:effectLst/>
                <a:latin typeface="+mn-lt"/>
              </a:rPr>
              <a:t>TM</a:t>
            </a:r>
            <a:r>
              <a:rPr lang="id-ID" sz="1200" kern="1200" dirty="0">
                <a:solidFill>
                  <a:schemeClr val="tx1"/>
                </a:solidFill>
                <a:effectLst/>
                <a:latin typeface="+mn-lt"/>
              </a:rPr>
              <a:t> Minecraft” </a:t>
            </a:r>
            <a:r>
              <a:rPr lang="id-ID" b="0" u="none" baseline="0" dirty="0"/>
              <a:t>dan MULAILAH! ”</a:t>
            </a:r>
            <a:endParaRPr lang="id-ID" b="1" u="sng" dirty="0"/>
          </a:p>
          <a:p>
            <a:endParaRPr lang="id-ID" b="1" u="sng" dirty="0"/>
          </a:p>
          <a:p>
            <a:r>
              <a:rPr lang="id-ID" b="1" u="sng" dirty="0"/>
              <a:t>TUJUAN SLIDE:</a:t>
            </a:r>
          </a:p>
          <a:p>
            <a:endParaRPr lang="id-ID" b="0" dirty="0"/>
          </a:p>
          <a:p>
            <a:r>
              <a:rPr lang="id-ID" b="0" dirty="0"/>
              <a:t>Untuk memberikan waktu bagi peserta untuk mendapatkan tutorial.</a:t>
            </a:r>
          </a:p>
          <a:p>
            <a:endParaRPr lang="id-ID" b="0" dirty="0"/>
          </a:p>
          <a:p>
            <a:r>
              <a:rPr lang="id-ID" sz="1200" b="1" u="sng" kern="1200" dirty="0">
                <a:solidFill>
                  <a:schemeClr val="tx1"/>
                </a:solidFill>
                <a:latin typeface="+mn-lt"/>
              </a:rPr>
              <a:t>CATATAN UNTUK FASILITATOR</a:t>
            </a:r>
          </a:p>
          <a:p>
            <a:pPr marL="628650" lvl="1" indent="-171450">
              <a:buFont typeface="Arial" panose="020B0604020202020204" pitchFamily="34" charset="0"/>
              <a:buChar char="•"/>
            </a:pPr>
            <a:r>
              <a:rPr lang="id-ID" b="0" dirty="0"/>
              <a:t>Tetap buka slide ini selama tutorial dan lanjutkan ke slide berikutnya hanya setelah kelompok Anda mendekati akhir tutorial mereka.</a:t>
            </a:r>
          </a:p>
          <a:p>
            <a:pPr marL="628650" lvl="1" indent="-171450">
              <a:buFont typeface="Arial" panose="020B0604020202020204" pitchFamily="34" charset="0"/>
              <a:buChar char="•"/>
            </a:pPr>
            <a:r>
              <a:rPr lang="id-ID" b="0" dirty="0"/>
              <a:t>Jika peserta memasuki halaman tutorial, kemajuannya akan disimpan pada level tersebut dan mereka dapat kembali mengunjunginya jika tidak menyelesaikannya.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d-ID" sz="1200" kern="1200" dirty="0">
                <a:solidFill>
                  <a:schemeClr val="tx1"/>
                </a:solidFill>
                <a:effectLst/>
                <a:latin typeface="+mn-lt"/>
              </a:rPr>
              <a:t>Karena mereka dapat bebas bermain dan tersedia ruang untuk membangun apa pun yang diinginkan peserta, waspadai risiko yang menyertai konten remaja dan pengguna.</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id-ID" b="0" dirty="0"/>
          </a:p>
          <a:p>
            <a:pPr marL="0" lvl="0" indent="0">
              <a:buFont typeface="Arial"/>
              <a:buNone/>
            </a:pPr>
            <a:r>
              <a:rPr lang="id-ID" b="1" u="sng" baseline="0" dirty="0"/>
              <a:t>JIKA WAKTU ANDA TERBATAS:</a:t>
            </a:r>
          </a:p>
          <a:p>
            <a:pPr marL="628650" lvl="1" indent="-171450">
              <a:buFont typeface="Arial"/>
              <a:buChar char="•"/>
            </a:pPr>
            <a:r>
              <a:rPr lang="id-ID" sz="1200" kern="1200" dirty="0">
                <a:solidFill>
                  <a:schemeClr val="tx1"/>
                </a:solidFill>
                <a:effectLst/>
                <a:latin typeface="+mn-lt"/>
              </a:rPr>
              <a:t>Selesaikan teka-teki sebanyak mungkin yang Anda bisa. Anak-anak penggemar teknologi bisa menyelesaikan semuanya dalam 50-60 menit.</a:t>
            </a:r>
          </a:p>
          <a:p>
            <a:pPr marL="628650" lvl="1" indent="-171450">
              <a:buFont typeface="Arial"/>
              <a:buChar char="•"/>
            </a:pPr>
            <a:r>
              <a:rPr lang="id-ID" sz="1200" kern="1200" dirty="0">
                <a:solidFill>
                  <a:schemeClr val="tx1"/>
                </a:solidFill>
                <a:effectLst/>
                <a:latin typeface="+mn-lt"/>
              </a:rPr>
              <a:t>Beri selamat kepada siswa atas pencapaian mereka, dan beri tahu bahwa mereka bisa melakukan pengodean lagi dari rumah.</a:t>
            </a:r>
          </a:p>
          <a:p>
            <a:endParaRPr lang="id-ID" b="0" dirty="0"/>
          </a:p>
          <a:p>
            <a:r>
              <a:rPr lang="id-ID" sz="1200" b="1" u="sng" kern="1200" baseline="0" dirty="0">
                <a:solidFill>
                  <a:schemeClr val="tx1"/>
                </a:solidFill>
                <a:latin typeface="+mn-lt"/>
              </a:rPr>
              <a:t>JIKA ANDA MEMILIKI WAKTU TAMBAHAN:</a:t>
            </a:r>
          </a:p>
          <a:p>
            <a:pPr marL="628650" lvl="1" indent="-171450">
              <a:buFont typeface="Arial" panose="020B0604020202020204" pitchFamily="34" charset="0"/>
              <a:buChar char="•"/>
            </a:pPr>
            <a:r>
              <a:rPr lang="id-ID" sz="1200" kern="1200" dirty="0">
                <a:solidFill>
                  <a:schemeClr val="tx1"/>
                </a:solidFill>
                <a:effectLst/>
                <a:latin typeface="+mn-lt"/>
              </a:rPr>
              <a:t>Arahkan siswa untuk tetap berkreasi pada teka-teki terakhir selama jam permainan tambahan.  </a:t>
            </a:r>
          </a:p>
          <a:p>
            <a:pPr marL="628650" lvl="1" indent="-171450">
              <a:buFont typeface="Arial" panose="020B0604020202020204" pitchFamily="34" charset="0"/>
              <a:buChar char="•"/>
            </a:pPr>
            <a:r>
              <a:rPr lang="id-ID" b="0" dirty="0"/>
              <a:t>Arahkan pelajar untuk kembali ke tiap teka-teki dan tantang mereka untuk memecahkannya dengan cara lain. Hal ini memperkuat peluang yang menyenangkan dan menarik untuk berlatih dan bereksperimen.</a:t>
            </a:r>
          </a:p>
          <a:p>
            <a:pPr marL="628650" lvl="1" indent="-171450">
              <a:buFont typeface="Arial" panose="020B0604020202020204" pitchFamily="34" charset="0"/>
              <a:buChar char="•"/>
            </a:pPr>
            <a:r>
              <a:rPr lang="id-ID" sz="1200" b="0" u="none" kern="1200" dirty="0">
                <a:solidFill>
                  <a:schemeClr val="tx1"/>
                </a:solidFill>
                <a:effectLst/>
                <a:latin typeface="+mn-lt"/>
              </a:rPr>
              <a:t>Arahkan siswa untuk bermain melalui “Hour of </a:t>
            </a:r>
            <a:r>
              <a:rPr lang="id-ID" sz="1200" kern="1200" dirty="0">
                <a:solidFill>
                  <a:schemeClr val="tx1"/>
                </a:solidFill>
                <a:effectLst/>
                <a:latin typeface="+mn-lt"/>
              </a:rPr>
              <a:t>Code</a:t>
            </a:r>
            <a:r>
              <a:rPr lang="id-ID" sz="1200" kern="1200" baseline="30000" dirty="0">
                <a:solidFill>
                  <a:schemeClr val="tx1"/>
                </a:solidFill>
                <a:effectLst/>
                <a:latin typeface="+mn-lt"/>
              </a:rPr>
              <a:t>TM</a:t>
            </a:r>
            <a:r>
              <a:rPr lang="id-ID" sz="1200" b="0" u="none" kern="1200" dirty="0">
                <a:solidFill>
                  <a:schemeClr val="tx1"/>
                </a:solidFill>
                <a:effectLst/>
                <a:latin typeface="+mn-lt"/>
              </a:rPr>
              <a:t> Adventurer Minecraft" dan/atau “Hour of </a:t>
            </a:r>
            <a:r>
              <a:rPr lang="id-ID" sz="1200" kern="1200" dirty="0">
                <a:solidFill>
                  <a:schemeClr val="tx1"/>
                </a:solidFill>
                <a:effectLst/>
                <a:latin typeface="+mn-lt"/>
              </a:rPr>
              <a:t>Code</a:t>
            </a:r>
            <a:r>
              <a:rPr lang="id-ID" sz="1200" kern="1200" baseline="30000" dirty="0">
                <a:solidFill>
                  <a:schemeClr val="tx1"/>
                </a:solidFill>
                <a:effectLst/>
                <a:latin typeface="+mn-lt"/>
              </a:rPr>
              <a:t>TM</a:t>
            </a:r>
            <a:r>
              <a:rPr lang="id-ID" sz="1200" b="0" u="none" kern="1200" dirty="0">
                <a:solidFill>
                  <a:schemeClr val="tx1"/>
                </a:solidFill>
                <a:effectLst/>
                <a:latin typeface="+mn-lt"/>
              </a:rPr>
              <a:t> Designer Minecraft".</a:t>
            </a:r>
            <a:endParaRPr lang="id-ID"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id-ID"/>
          </a:p>
        </p:txBody>
      </p:sp>
    </p:spTree>
    <p:extLst>
      <p:ext uri="{BB962C8B-B14F-4D97-AF65-F5344CB8AC3E}">
        <p14:creationId xmlns:p14="http://schemas.microsoft.com/office/powerpoint/2010/main" val="1847798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b="0" u="none" dirty="0"/>
              <a:t>“Baiklah semuanya! Tersisa beberapa menit lagi untuk menyelesaikan tutorial kamu!”</a:t>
            </a:r>
          </a:p>
          <a:p>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TUJUAN SLIDE:</a:t>
            </a:r>
            <a:endParaRPr lang="id-ID"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r>
              <a:rPr lang="id-ID" b="0" u="none" dirty="0"/>
              <a:t>Mengingatkan peserta bahwa waktu hampir habis dan tutorial hampir berakhir.</a:t>
            </a:r>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d-ID"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Untuk gambar ini kami menyisipkan file .gif seekor anak kucing yang mengenakan kostum singa</a:t>
            </a:r>
            <a:r>
              <a:rPr lang="id-ID" sz="1200" i="1" kern="1200" baseline="0" dirty="0">
                <a:solidFill>
                  <a:schemeClr val="tx1"/>
                </a:solidFill>
                <a:effectLst/>
                <a:latin typeface="+mn-lt"/>
              </a:rPr>
              <a:t>. </a:t>
            </a:r>
            <a:r>
              <a:rPr lang="id-ID" sz="1200" i="0" kern="1200" baseline="0" dirty="0">
                <a:solidFill>
                  <a:schemeClr val="tx1"/>
                </a:solidFill>
                <a:effectLst/>
                <a:latin typeface="+mn-lt"/>
              </a:rPr>
              <a:t>Penting untuk menyisipkan isi yang lucu dan menarik guna menjaga agar audiensi tetap tertarik dan bersemangat dengan pengalaman baru mereka.</a:t>
            </a:r>
            <a:endParaRPr lang="id-ID"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d-ID"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Jika gambar ini akan diganti, pastikan sesuai dengan kriteria berikut: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id-ID" sz="1200" kern="1200" dirty="0">
                <a:solidFill>
                  <a:schemeClr val="tx1"/>
                </a:solidFill>
                <a:effectLst/>
                <a:latin typeface="+mn-lt"/>
              </a:rPr>
              <a:t>Gambar atau file .gif lucu tentang sesuatu yang menunjukkan bahwa tutorial hampir selesai</a:t>
            </a:r>
            <a:endParaRPr lang="id-ID" dirty="0"/>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id-ID"/>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endParaRPr lang="id-ID" b="1" u="sng" dirty="0"/>
          </a:p>
          <a:p>
            <a:r>
              <a:rPr lang="id-ID" b="0" u="none" baseline="0" dirty="0"/>
              <a:t>“Mari kita kembali ke percakapan sebelumnya. Apakah pendapatmu tentang pengodean berubah?”</a:t>
            </a:r>
          </a:p>
          <a:p>
            <a:pPr marL="628650" lvl="1" indent="-171450">
              <a:buFont typeface="Arial"/>
              <a:buChar char="•"/>
            </a:pPr>
            <a:r>
              <a:rPr lang="id-ID"/>
              <a:t>Bagaimana kamu akan menjawab pertanyaan "Apakah kode itu" jika keluarga atau teman menanyakan?</a:t>
            </a:r>
          </a:p>
          <a:p>
            <a:pPr marL="628650" lvl="1" indent="-171450">
              <a:buFont typeface="Arial"/>
              <a:buChar char="•"/>
            </a:pPr>
            <a:r>
              <a:rPr lang="id-ID"/>
              <a:t>Apa yang telah kamu pelajari?</a:t>
            </a:r>
          </a:p>
          <a:p>
            <a:pPr marL="628650" lvl="1" indent="-171450">
              <a:buFont typeface="Arial"/>
              <a:buChar char="•"/>
            </a:pPr>
            <a:r>
              <a:rPr lang="id-ID"/>
              <a:t>Menurutmu, apa yang paling sulit? Apa yang kamu lakukan jika tidak menemukan solusinya? Mengapa itu penting? [dorong persistensi]</a:t>
            </a:r>
          </a:p>
          <a:p>
            <a:pPr marL="628650" lvl="1" indent="-171450">
              <a:buFont typeface="Arial"/>
              <a:buChar char="•"/>
            </a:pPr>
            <a:r>
              <a:rPr lang="id-ID"/>
              <a:t>Bagaimana kreatif dalam pengodean? [kaitkan pengodean dengan cara lain yang kreatif, seperti menyanyi, menari, membangun.]</a:t>
            </a:r>
          </a:p>
          <a:p>
            <a:pPr marL="628650" lvl="1" indent="-171450">
              <a:buFont typeface="Arial"/>
              <a:buChar char="•"/>
            </a:pPr>
            <a:r>
              <a:rPr lang="id-ID"/>
              <a:t>Untuk siapakah pengodean dilakukan? [berusaha menghilangkan mitos seperti hanya anak laki-laki yang ahli matematika, dsb.]</a:t>
            </a:r>
            <a:endParaRPr lang="id-ID" b="0" u="none" dirty="0"/>
          </a:p>
          <a:p>
            <a:endParaRPr lang="id-ID" b="1" u="sng" dirty="0"/>
          </a:p>
          <a:p>
            <a:r>
              <a:rPr lang="id-ID" b="1" u="sng" dirty="0"/>
              <a:t>TUJUAN SLIDE:</a:t>
            </a:r>
          </a:p>
          <a:p>
            <a:endParaRPr lang="id-ID" b="1" dirty="0"/>
          </a:p>
          <a:p>
            <a:r>
              <a:rPr lang="id-ID" b="0" dirty="0"/>
              <a:t>Agar kembali ke pertanyaan awal dan melihat bagaimana dugaan salah orang tentang pengodean telah berubah.</a:t>
            </a:r>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endParaRPr lang="id-ID" dirty="0">
              <a:effectLst/>
            </a:endParaRPr>
          </a:p>
          <a:p>
            <a:r>
              <a:rPr lang="id-ID" dirty="0">
                <a:effectLst/>
              </a:rPr>
              <a:t>T/A</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id-ID"/>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r>
              <a:rPr lang="id-ID" b="0" u="none" dirty="0"/>
              <a:t>“Menurutmu, apa yang dapat kamu buat dengan pengodean?</a:t>
            </a:r>
            <a:r>
              <a:rPr lang="id-ID"/>
              <a:t> </a:t>
            </a:r>
            <a:r>
              <a:rPr lang="id-ID" sz="1200" kern="1200" dirty="0">
                <a:solidFill>
                  <a:schemeClr val="tx1"/>
                </a:solidFill>
                <a:effectLst/>
                <a:latin typeface="+mn-lt"/>
              </a:rPr>
              <a:t>Pengodean dapat diterapkan pada apa pun yang kamu perhatikan.” </a:t>
            </a:r>
          </a:p>
          <a:p>
            <a:endParaRPr lang="id-ID" sz="1200" kern="1200" dirty="0">
              <a:solidFill>
                <a:schemeClr val="tx1"/>
              </a:solidFill>
              <a:effectLst/>
              <a:latin typeface="+mn-lt"/>
              <a:ea typeface="+mn-ea"/>
              <a:cs typeface="+mn-cs"/>
            </a:endParaRPr>
          </a:p>
          <a:p>
            <a:r>
              <a:rPr lang="id-ID" sz="1200" kern="1200" dirty="0">
                <a:solidFill>
                  <a:schemeClr val="tx1"/>
                </a:solidFill>
                <a:effectLst/>
                <a:latin typeface="+mn-lt"/>
              </a:rPr>
              <a:t>*CONTOH YANG HARUS DISEBUTKAN</a:t>
            </a:r>
            <a:endParaRPr lang="id-ID" dirty="0"/>
          </a:p>
          <a:p>
            <a:pPr marL="628650" lvl="1" indent="-171450">
              <a:buFont typeface="Arial"/>
              <a:buChar char="•"/>
            </a:pPr>
            <a:r>
              <a:rPr lang="id-ID" sz="1200" kern="1200" dirty="0">
                <a:solidFill>
                  <a:schemeClr val="tx1"/>
                </a:solidFill>
                <a:effectLst/>
                <a:latin typeface="+mn-lt"/>
              </a:rPr>
              <a:t>Jika menyukai </a:t>
            </a:r>
            <a:r>
              <a:rPr lang="id-ID" sz="1200" b="1" kern="1200" dirty="0">
                <a:solidFill>
                  <a:schemeClr val="tx1"/>
                </a:solidFill>
                <a:effectLst/>
                <a:latin typeface="+mn-lt"/>
              </a:rPr>
              <a:t>kegiatan sukarela</a:t>
            </a:r>
            <a:r>
              <a:rPr lang="id-ID" sz="1200" kern="1200" dirty="0">
                <a:solidFill>
                  <a:schemeClr val="tx1"/>
                </a:solidFill>
                <a:effectLst/>
                <a:latin typeface="+mn-lt"/>
              </a:rPr>
              <a:t>, kamu bisa membuat situs web yang membantu merekrut teman dan orang lain untuk menjadi sukarelawan bersama mereka.</a:t>
            </a:r>
            <a:endParaRPr lang="id-ID" dirty="0">
              <a:effectLst/>
            </a:endParaRPr>
          </a:p>
          <a:p>
            <a:pPr marL="628650" lvl="1" indent="-171450">
              <a:buFont typeface="Arial"/>
              <a:buChar char="•"/>
            </a:pPr>
            <a:r>
              <a:rPr lang="id-ID" sz="1200" kern="1200" dirty="0">
                <a:solidFill>
                  <a:schemeClr val="tx1"/>
                </a:solidFill>
                <a:effectLst/>
                <a:latin typeface="+mn-lt"/>
              </a:rPr>
              <a:t>Jika menyukai </a:t>
            </a:r>
            <a:r>
              <a:rPr lang="id-ID" sz="1200" b="1" kern="1200" dirty="0">
                <a:solidFill>
                  <a:schemeClr val="tx1"/>
                </a:solidFill>
                <a:effectLst/>
                <a:latin typeface="+mn-lt"/>
              </a:rPr>
              <a:t>olah raga, </a:t>
            </a:r>
            <a:r>
              <a:rPr lang="id-ID" sz="1200" kern="1200" dirty="0">
                <a:solidFill>
                  <a:schemeClr val="tx1"/>
                </a:solidFill>
                <a:effectLst/>
                <a:latin typeface="+mn-lt"/>
              </a:rPr>
              <a:t>kamu bisa membuat aplikasi yang menunjukkan data pertandingan tim favorit mereka.</a:t>
            </a:r>
            <a:endParaRPr lang="id-ID" dirty="0">
              <a:effectLst/>
            </a:endParaRPr>
          </a:p>
          <a:p>
            <a:pPr marL="628650" lvl="1" indent="-171450">
              <a:buFont typeface="Arial"/>
              <a:buChar char="•"/>
            </a:pPr>
            <a:r>
              <a:rPr lang="id-ID" sz="1200" kern="1200" dirty="0">
                <a:solidFill>
                  <a:schemeClr val="tx1"/>
                </a:solidFill>
                <a:effectLst/>
                <a:latin typeface="+mn-lt"/>
              </a:rPr>
              <a:t>Jika menyukai </a:t>
            </a:r>
            <a:r>
              <a:rPr lang="id-ID" sz="1200" b="1" kern="1200" dirty="0">
                <a:solidFill>
                  <a:schemeClr val="tx1"/>
                </a:solidFill>
                <a:effectLst/>
                <a:latin typeface="+mn-lt"/>
              </a:rPr>
              <a:t>musik</a:t>
            </a:r>
            <a:r>
              <a:rPr lang="id-ID" sz="1200" kern="1200" dirty="0">
                <a:solidFill>
                  <a:schemeClr val="tx1"/>
                </a:solidFill>
                <a:effectLst/>
                <a:latin typeface="+mn-lt"/>
              </a:rPr>
              <a:t>, kamu bisa membuat situs web yang membagikan daftar putar mingguan dan ulasan album. </a:t>
            </a:r>
            <a:endParaRPr lang="id-ID" dirty="0">
              <a:effectLst/>
            </a:endParaRPr>
          </a:p>
          <a:p>
            <a:endParaRPr lang="id-ID" b="1" u="sng" dirty="0"/>
          </a:p>
          <a:p>
            <a:r>
              <a:rPr lang="id-ID" b="1" u="sng" dirty="0"/>
              <a:t>TUJUAN SLIDE:</a:t>
            </a:r>
          </a:p>
          <a:p>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Untuk menekankan kembali bahwa kemungkinan menyangkut pengodean tidaklah terbatas. </a:t>
            </a:r>
            <a:r>
              <a:rPr lang="id-ID" sz="1200" kern="1200" dirty="0">
                <a:solidFill>
                  <a:schemeClr val="tx1"/>
                </a:solidFill>
                <a:effectLst/>
                <a:latin typeface="+mn-lt"/>
              </a:rPr>
              <a:t>Ini adalah kesempatan untuk menyorot semangat para peserta di ruangan dan mencoba serta menyorot bagaimana mereka dapat menerapkan pengodean pada hal yang mereka pedulikan. </a:t>
            </a:r>
            <a:endParaRPr lang="id-ID" b="0" u="none" dirty="0"/>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id-ID"/>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“Sekarang kamu dalam perjalanan menjadi ahli pengodean, berikut adalah beberapa sumber informasi gratis yang dapat kamu pelajari! Pastikan untuk menuliskan tautan ini dan teruskan pengodean!”</a:t>
            </a:r>
          </a:p>
          <a:p>
            <a:endParaRPr lang="id-ID" b="1" u="sng" dirty="0"/>
          </a:p>
          <a:p>
            <a:r>
              <a:rPr lang="id-ID" b="1" u="sng" dirty="0"/>
              <a:t>TUJUAN SLIDE:</a:t>
            </a:r>
          </a:p>
          <a:p>
            <a:endParaRPr lang="id-ID" b="1" u="sng" dirty="0"/>
          </a:p>
          <a:p>
            <a:r>
              <a:rPr lang="id-ID" b="0" u="none" dirty="0"/>
              <a:t>Memotivasi anak muda untuk mengambil langkah berikutnya dengan pengodean.</a:t>
            </a:r>
          </a:p>
          <a:p>
            <a:endParaRPr lang="id-ID" b="0" u="none" baseline="0" dirty="0"/>
          </a:p>
          <a:p>
            <a:r>
              <a:rPr lang="id-ID" sz="1200" b="1" u="sng" kern="1200" dirty="0">
                <a:solidFill>
                  <a:schemeClr val="tx1"/>
                </a:solidFill>
                <a:latin typeface="+mn-lt"/>
              </a:rPr>
              <a:t>CATATAN UNTUK FASILITATOR:</a:t>
            </a:r>
          </a:p>
          <a:p>
            <a:r>
              <a:rPr lang="id-ID" sz="1200" kern="1200" dirty="0">
                <a:solidFill>
                  <a:schemeClr val="tx1"/>
                </a:solidFill>
                <a:effectLst/>
                <a:latin typeface="+mn-lt"/>
              </a:rPr>
              <a:t>Peserta dapat mengakses </a:t>
            </a:r>
            <a:r>
              <a:rPr lang="id-ID" sz="1200" b="1" kern="1200" dirty="0">
                <a:solidFill>
                  <a:schemeClr val="tx1"/>
                </a:solidFill>
                <a:effectLst/>
                <a:latin typeface="+mn-lt"/>
              </a:rPr>
              <a:t>sertifikat Hour of Code</a:t>
            </a:r>
            <a:r>
              <a:rPr lang="id-ID" sz="1200" b="1" kern="1200" baseline="30000" dirty="0">
                <a:solidFill>
                  <a:schemeClr val="tx1"/>
                </a:solidFill>
                <a:effectLst/>
                <a:latin typeface="+mn-lt"/>
              </a:rPr>
              <a:t>TM</a:t>
            </a:r>
            <a:r>
              <a:rPr lang="id-ID" sz="1200" b="1" kern="1200" dirty="0">
                <a:solidFill>
                  <a:schemeClr val="tx1"/>
                </a:solidFill>
                <a:effectLst/>
                <a:latin typeface="+mn-lt"/>
              </a:rPr>
              <a:t> </a:t>
            </a:r>
            <a:r>
              <a:rPr lang="id-ID" sz="1200" kern="1200" dirty="0">
                <a:solidFill>
                  <a:schemeClr val="tx1"/>
                </a:solidFill>
                <a:effectLst/>
                <a:latin typeface="+mn-lt"/>
              </a:rPr>
              <a:t>kapan saja setelah memulai tutorial Hour of Code</a:t>
            </a:r>
            <a:r>
              <a:rPr lang="id-ID" sz="1200" kern="1200" baseline="30000" dirty="0">
                <a:solidFill>
                  <a:schemeClr val="tx1"/>
                </a:solidFill>
                <a:effectLst/>
                <a:latin typeface="+mn-lt"/>
              </a:rPr>
              <a:t>TM</a:t>
            </a:r>
            <a:r>
              <a:rPr lang="id-ID" sz="1200" kern="1200" dirty="0">
                <a:solidFill>
                  <a:schemeClr val="tx1"/>
                </a:solidFill>
                <a:effectLst/>
                <a:latin typeface="+mn-lt"/>
              </a:rPr>
              <a:t> dan setelah acara Hour of Code</a:t>
            </a:r>
            <a:r>
              <a:rPr lang="id-ID" sz="1200" kern="1200" baseline="30000" dirty="0">
                <a:solidFill>
                  <a:schemeClr val="tx1"/>
                </a:solidFill>
                <a:effectLst/>
                <a:latin typeface="+mn-lt"/>
              </a:rPr>
              <a:t>TM</a:t>
            </a:r>
            <a:r>
              <a:rPr lang="id-ID" sz="1200" kern="1200" dirty="0">
                <a:solidFill>
                  <a:schemeClr val="tx1"/>
                </a:solidFill>
                <a:effectLst/>
                <a:latin typeface="+mn-lt"/>
              </a:rPr>
              <a:t>, di code.org.</a:t>
            </a:r>
          </a:p>
          <a:p>
            <a:endParaRPr lang="id-ID" sz="1200" kern="1200" dirty="0">
              <a:solidFill>
                <a:schemeClr val="tx1"/>
              </a:solidFill>
              <a:effectLst/>
              <a:latin typeface="+mn-lt"/>
              <a:ea typeface="+mn-ea"/>
              <a:cs typeface="+mn-cs"/>
            </a:endParaRPr>
          </a:p>
          <a:p>
            <a:r>
              <a:rPr lang="id-ID" sz="1200" kern="1200" dirty="0">
                <a:solidFill>
                  <a:schemeClr val="tx1"/>
                </a:solidFill>
                <a:effectLst/>
                <a:latin typeface="+mn-lt"/>
              </a:rPr>
              <a:t>Sesuaikan info yang ingin dimasukkan ke slide tambahan dengan kesesuaian bagi peserta:</a:t>
            </a:r>
          </a:p>
          <a:p>
            <a:endParaRPr lang="id-ID" sz="1200" b="1" u="none" kern="1200" dirty="0">
              <a:solidFill>
                <a:schemeClr val="tx1"/>
              </a:solidFill>
              <a:effectLst/>
              <a:latin typeface="+mn-lt"/>
              <a:ea typeface="+mn-ea"/>
              <a:cs typeface="+mn-cs"/>
            </a:endParaRPr>
          </a:p>
          <a:p>
            <a:r>
              <a:rPr lang="id-ID" sz="1200" b="1" u="none" kern="1200" dirty="0">
                <a:solidFill>
                  <a:schemeClr val="tx1"/>
                </a:solidFill>
                <a:effectLst/>
                <a:latin typeface="+mn-lt"/>
              </a:rPr>
              <a:t>Peserta dapat mengunggah kode mereka ke Minecraft: Education Edition dan/atau Minecraft di Windows 10 jika tersedia.</a:t>
            </a:r>
          </a:p>
          <a:p>
            <a:r>
              <a:rPr lang="id-ID" sz="1200" b="0" u="none" kern="1200" dirty="0">
                <a:solidFill>
                  <a:schemeClr val="tx1"/>
                </a:solidFill>
                <a:effectLst/>
                <a:latin typeface="+mn-lt"/>
              </a:rPr>
              <a:t>Peserta dapat menggunakan Code Studio untuk mengimpor kode mereka ke game sebenarnya, dan menyaksikan hidupnya kode mereka!</a:t>
            </a:r>
          </a:p>
          <a:p>
            <a:endParaRPr lang="id-ID"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1" kern="1200" dirty="0">
                <a:solidFill>
                  <a:schemeClr val="tx1"/>
                </a:solidFill>
                <a:effectLst/>
                <a:latin typeface="+mn-lt"/>
              </a:rPr>
              <a:t>Jelajahi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Minecraft: Education Edition dibuat untuk sekolah, dan disertai dengan alat manajemen ruang kelas, rencana pelajaran, dan lainnya. Untuk informasi lebih lanjut, kunjungi </a:t>
            </a:r>
            <a:r>
              <a:rPr lang="id-ID" sz="1200" u="sng" kern="1200" dirty="0">
                <a:solidFill>
                  <a:schemeClr val="tx1"/>
                </a:solidFill>
                <a:effectLst/>
                <a:latin typeface="+mn-lt"/>
                <a:hlinkClick r:id="rId3"/>
              </a:rPr>
              <a:t>https://education.minecraft.net</a:t>
            </a:r>
            <a:r>
              <a:rPr lang="id-ID" sz="1200" kern="1200" dirty="0">
                <a:solidFill>
                  <a:schemeClr val="tx1"/>
                </a:solidFill>
                <a:effectLst/>
                <a:latin typeface="+mn-lt"/>
              </a:rPr>
              <a:t>.</a:t>
            </a:r>
            <a:endParaRPr lang="id-ID"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d-ID"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b="1" kern="1200" dirty="0">
                <a:solidFill>
                  <a:schemeClr val="tx1"/>
                </a:solidFill>
                <a:effectLst/>
                <a:latin typeface="+mn-lt"/>
              </a:rPr>
              <a:t>Jelajahi cara menghadirkan keahlian digital, mulai dari pemahaman digital hingga pendidikan ilmu komputer, ke komunitas Anda</a:t>
            </a:r>
            <a:br>
              <a:rPr dirty="0"/>
            </a:br>
            <a:r>
              <a:rPr lang="id-ID" sz="1200" kern="1200" dirty="0">
                <a:solidFill>
                  <a:schemeClr val="tx1"/>
                </a:solidFill>
                <a:effectLst/>
                <a:latin typeface="+mn-lt"/>
              </a:rPr>
              <a:t>https://Microsoft.com/digitalskills    </a:t>
            </a:r>
          </a:p>
          <a:p>
            <a:endParaRPr lang="id-ID" b="0" dirty="0"/>
          </a:p>
          <a:p>
            <a:r>
              <a:rPr lang="id-ID" sz="1200" b="1" kern="1200" dirty="0">
                <a:solidFill>
                  <a:schemeClr val="tx1"/>
                </a:solidFill>
                <a:effectLst/>
                <a:latin typeface="+mn-lt"/>
              </a:rPr>
              <a:t>Code.org (</a:t>
            </a:r>
            <a:r>
              <a:rPr lang="id-ID" sz="1200" b="1" kern="1200" dirty="0">
                <a:solidFill>
                  <a:schemeClr val="tx1"/>
                </a:solidFill>
                <a:effectLst/>
                <a:latin typeface="+mn-lt"/>
                <a:hlinkClick r:id="rId4"/>
              </a:rPr>
              <a:t>https://code.org/educate</a:t>
            </a:r>
            <a:r>
              <a:rPr lang="id-ID" sz="1200" b="1" kern="1200" dirty="0">
                <a:solidFill>
                  <a:schemeClr val="tx1"/>
                </a:solidFill>
                <a:effectLst/>
                <a:latin typeface="+mn-lt"/>
              </a:rPr>
              <a:t>)</a:t>
            </a:r>
            <a:r>
              <a:rPr lang="id-ID" dirty="0"/>
              <a:t> </a:t>
            </a:r>
            <a:r>
              <a:rPr lang="id-ID" b="0" dirty="0"/>
              <a:t>Pelajari</a:t>
            </a:r>
            <a:r>
              <a:rPr lang="id-ID" dirty="0"/>
              <a:t> </a:t>
            </a:r>
            <a:r>
              <a:rPr lang="id-ID" b="0" dirty="0"/>
              <a:t>selain Hour of Code</a:t>
            </a:r>
            <a:r>
              <a:rPr lang="id-ID" sz="1200" kern="1200" baseline="30000" dirty="0">
                <a:solidFill>
                  <a:schemeClr val="tx1"/>
                </a:solidFill>
                <a:effectLst/>
                <a:latin typeface="+mn-lt"/>
              </a:rPr>
              <a:t>TM</a:t>
            </a:r>
            <a:r>
              <a:rPr lang="id-ID" dirty="0"/>
              <a:t> </a:t>
            </a:r>
            <a:r>
              <a:rPr lang="id-ID" b="0" dirty="0"/>
              <a:t>dengan</a:t>
            </a:r>
            <a:r>
              <a:rPr lang="id-ID" dirty="0"/>
              <a:t> </a:t>
            </a:r>
            <a:r>
              <a:rPr lang="id-ID" b="0" dirty="0"/>
              <a:t>alat</a:t>
            </a:r>
            <a:r>
              <a:rPr lang="id-ID" dirty="0"/>
              <a:t> </a:t>
            </a:r>
            <a:r>
              <a:rPr lang="id-ID" b="0" dirty="0"/>
              <a:t>bagi</a:t>
            </a:r>
            <a:r>
              <a:rPr lang="id-ID" dirty="0"/>
              <a:t> </a:t>
            </a:r>
            <a:r>
              <a:rPr lang="id-ID" b="0" dirty="0"/>
              <a:t>pendidik</a:t>
            </a:r>
            <a:r>
              <a:rPr lang="id-ID" dirty="0"/>
              <a:t> </a:t>
            </a:r>
            <a:r>
              <a:rPr lang="id-ID" b="0" dirty="0"/>
              <a:t>dari Code.org. Tidak</a:t>
            </a:r>
            <a:r>
              <a:rPr lang="id-ID" dirty="0"/>
              <a:t> </a:t>
            </a:r>
            <a:r>
              <a:rPr lang="id-ID" b="0" dirty="0"/>
              <a:t>perlu</a:t>
            </a:r>
            <a:r>
              <a:rPr lang="id-ID" dirty="0"/>
              <a:t> </a:t>
            </a:r>
            <a:r>
              <a:rPr lang="id-ID" b="0" dirty="0"/>
              <a:t>pengalaman</a:t>
            </a:r>
            <a:r>
              <a:rPr lang="id-ID" dirty="0"/>
              <a:t> </a:t>
            </a:r>
            <a:r>
              <a:rPr lang="id-ID" b="0" dirty="0"/>
              <a:t>apa pun untuk</a:t>
            </a:r>
            <a:r>
              <a:rPr lang="id-ID" dirty="0"/>
              <a:t> </a:t>
            </a:r>
            <a:r>
              <a:rPr lang="id-ID" b="0" dirty="0"/>
              <a:t>mulai</a:t>
            </a:r>
            <a:r>
              <a:rPr lang="id-ID" dirty="0"/>
              <a:t> </a:t>
            </a:r>
            <a:r>
              <a:rPr lang="id-ID" b="0" dirty="0"/>
              <a:t>mengajarkan</a:t>
            </a:r>
            <a:r>
              <a:rPr lang="id-ID" dirty="0"/>
              <a:t> </a:t>
            </a:r>
            <a:r>
              <a:rPr lang="id-ID" b="0" dirty="0"/>
              <a:t>ilmu</a:t>
            </a:r>
            <a:r>
              <a:rPr lang="id-ID" dirty="0"/>
              <a:t> </a:t>
            </a:r>
            <a:r>
              <a:rPr lang="id-ID" b="0" dirty="0"/>
              <a:t>komputer di kelas. Code.org menawarkan</a:t>
            </a:r>
            <a:r>
              <a:rPr lang="id-ID" dirty="0"/>
              <a:t> </a:t>
            </a:r>
            <a:r>
              <a:rPr lang="id-ID" b="0" dirty="0"/>
              <a:t>kurikulum, rencana</a:t>
            </a:r>
            <a:r>
              <a:rPr lang="id-ID" dirty="0"/>
              <a:t> </a:t>
            </a:r>
            <a:r>
              <a:rPr lang="id-ID" b="0" dirty="0"/>
              <a:t>pengajaran, program pembelajaran</a:t>
            </a:r>
            <a:r>
              <a:rPr lang="id-ID" dirty="0"/>
              <a:t> </a:t>
            </a:r>
            <a:r>
              <a:rPr lang="id-ID" b="0" dirty="0"/>
              <a:t>profesional</a:t>
            </a:r>
            <a:r>
              <a:rPr lang="id-ID" dirty="0"/>
              <a:t> </a:t>
            </a:r>
            <a:r>
              <a:rPr lang="id-ID" b="0" dirty="0"/>
              <a:t>berkualitas</a:t>
            </a:r>
            <a:r>
              <a:rPr lang="id-ID" dirty="0"/>
              <a:t> </a:t>
            </a:r>
            <a:r>
              <a:rPr lang="id-ID" b="0" dirty="0"/>
              <a:t>tinggi, dan</a:t>
            </a:r>
            <a:r>
              <a:rPr lang="id-ID" dirty="0"/>
              <a:t> </a:t>
            </a:r>
            <a:r>
              <a:rPr lang="id-ID" b="0" dirty="0"/>
              <a:t>banyak</a:t>
            </a:r>
            <a:r>
              <a:rPr lang="id-ID" dirty="0"/>
              <a:t> </a:t>
            </a:r>
            <a:r>
              <a:rPr lang="id-ID" b="0" dirty="0"/>
              <a:t>alat bantu terbaik</a:t>
            </a:r>
            <a:r>
              <a:rPr lang="id-ID" dirty="0"/>
              <a:t> </a:t>
            </a:r>
            <a:r>
              <a:rPr lang="id-ID" b="0" dirty="0"/>
              <a:t>untuk</a:t>
            </a:r>
            <a:r>
              <a:rPr lang="id-ID" dirty="0"/>
              <a:t> </a:t>
            </a:r>
            <a:r>
              <a:rPr lang="id-ID" b="0" dirty="0"/>
              <a:t>semua</a:t>
            </a:r>
            <a:r>
              <a:rPr lang="id-ID" dirty="0"/>
              <a:t> </a:t>
            </a:r>
            <a:r>
              <a:rPr lang="id-ID" b="0" dirty="0"/>
              <a:t>tingkat</a:t>
            </a:r>
            <a:r>
              <a:rPr lang="id-ID" dirty="0"/>
              <a:t> </a:t>
            </a:r>
            <a:r>
              <a:rPr lang="id-ID" b="0" dirty="0"/>
              <a:t>kelas. Segala yang Anda</a:t>
            </a:r>
            <a:r>
              <a:rPr lang="id-ID" dirty="0"/>
              <a:t> </a:t>
            </a:r>
            <a:r>
              <a:rPr lang="id-ID" b="0" dirty="0"/>
              <a:t>perlukan gratis. Kunjungi</a:t>
            </a:r>
            <a:r>
              <a:rPr lang="id-ID" dirty="0"/>
              <a:t> </a:t>
            </a:r>
            <a:r>
              <a:rPr lang="id-ID" sz="1200" kern="1200" dirty="0">
                <a:solidFill>
                  <a:schemeClr val="tx1"/>
                </a:solidFill>
                <a:effectLst/>
                <a:latin typeface="+mn-lt"/>
                <a:hlinkClick r:id="rId5"/>
              </a:rPr>
              <a:t>code.org/educate</a:t>
            </a:r>
            <a:r>
              <a:rPr lang="id-ID" dirty="0"/>
              <a:t> </a:t>
            </a:r>
            <a:r>
              <a:rPr lang="id-ID" b="0" dirty="0"/>
              <a:t>dan</a:t>
            </a:r>
            <a:r>
              <a:rPr lang="id-ID" dirty="0"/>
              <a:t> </a:t>
            </a:r>
            <a:r>
              <a:rPr lang="id-ID" b="0" dirty="0"/>
              <a:t>pilih</a:t>
            </a:r>
            <a:r>
              <a:rPr lang="id-ID" dirty="0"/>
              <a:t> </a:t>
            </a:r>
            <a:r>
              <a:rPr lang="id-ID" b="0" dirty="0"/>
              <a:t>tingkat</a:t>
            </a:r>
            <a:r>
              <a:rPr lang="id-ID" dirty="0"/>
              <a:t> </a:t>
            </a:r>
            <a:r>
              <a:rPr lang="id-ID" b="0" dirty="0"/>
              <a:t>kelas</a:t>
            </a:r>
            <a:r>
              <a:rPr lang="id-ID" dirty="0"/>
              <a:t> </a:t>
            </a:r>
            <a:r>
              <a:rPr lang="id-ID" b="0" dirty="0"/>
              <a:t>untuk</a:t>
            </a:r>
            <a:r>
              <a:rPr lang="id-ID" dirty="0"/>
              <a:t> </a:t>
            </a:r>
            <a:r>
              <a:rPr lang="id-ID" b="0" dirty="0"/>
              <a:t>memulai!</a:t>
            </a:r>
          </a:p>
          <a:p>
            <a:r>
              <a:rPr lang="id-ID" b="0" dirty="0"/>
              <a:t> </a:t>
            </a:r>
          </a:p>
          <a:p>
            <a:r>
              <a:rPr lang="id-ID" sz="1200" b="1" kern="1200" dirty="0">
                <a:solidFill>
                  <a:schemeClr val="tx1"/>
                </a:solidFill>
                <a:effectLst/>
                <a:latin typeface="+mn-lt"/>
              </a:rPr>
              <a:t>Code Studio (</a:t>
            </a:r>
            <a:r>
              <a:rPr lang="id-ID" sz="1200" b="1" kern="1200" dirty="0">
                <a:solidFill>
                  <a:schemeClr val="tx1"/>
                </a:solidFill>
                <a:effectLst/>
                <a:latin typeface="+mn-lt"/>
                <a:hlinkClick r:id="rId6"/>
              </a:rPr>
              <a:t>https://studio.code.org</a:t>
            </a:r>
            <a:r>
              <a:rPr lang="id-ID" sz="1200" b="1" kern="1200" dirty="0">
                <a:solidFill>
                  <a:schemeClr val="tx1"/>
                </a:solidFill>
                <a:effectLst/>
                <a:latin typeface="+mn-lt"/>
              </a:rPr>
              <a:t>)</a:t>
            </a:r>
            <a:r>
              <a:rPr lang="id-ID" dirty="0"/>
              <a:t> </a:t>
            </a:r>
            <a:r>
              <a:rPr lang="id-ID" b="0" dirty="0"/>
              <a:t>Apakah</a:t>
            </a:r>
            <a:r>
              <a:rPr lang="id-ID" dirty="0"/>
              <a:t> </a:t>
            </a:r>
            <a:r>
              <a:rPr lang="id-ID" b="0" dirty="0"/>
              <a:t>Anda</a:t>
            </a:r>
            <a:r>
              <a:rPr lang="id-ID" dirty="0"/>
              <a:t> </a:t>
            </a:r>
            <a:r>
              <a:rPr lang="id-ID" b="0" dirty="0"/>
              <a:t>bersenang-senang</a:t>
            </a:r>
            <a:r>
              <a:rPr lang="id-ID" dirty="0"/>
              <a:t> </a:t>
            </a:r>
            <a:r>
              <a:rPr lang="id-ID" b="0" dirty="0"/>
              <a:t>selama Hour of Code</a:t>
            </a:r>
            <a:r>
              <a:rPr lang="id-ID" sz="1200" kern="1200" baseline="30000" dirty="0">
                <a:solidFill>
                  <a:schemeClr val="tx1"/>
                </a:solidFill>
                <a:effectLst/>
                <a:latin typeface="+mn-lt"/>
              </a:rPr>
              <a:t>TM</a:t>
            </a:r>
            <a:r>
              <a:rPr lang="id-ID" b="0" dirty="0"/>
              <a:t>? Dunia</a:t>
            </a:r>
            <a:r>
              <a:rPr lang="id-ID" dirty="0"/>
              <a:t> </a:t>
            </a:r>
            <a:r>
              <a:rPr lang="id-ID" b="0" dirty="0"/>
              <a:t>ilmu</a:t>
            </a:r>
            <a:r>
              <a:rPr lang="id-ID" dirty="0"/>
              <a:t> </a:t>
            </a:r>
            <a:r>
              <a:rPr lang="id-ID" b="0" dirty="0"/>
              <a:t>komputer</a:t>
            </a:r>
            <a:r>
              <a:rPr lang="id-ID" dirty="0"/>
              <a:t> </a:t>
            </a:r>
            <a:r>
              <a:rPr lang="id-ID" b="0" dirty="0"/>
              <a:t>memiliki</a:t>
            </a:r>
            <a:r>
              <a:rPr lang="id-ID" dirty="0"/>
              <a:t> </a:t>
            </a:r>
            <a:r>
              <a:rPr lang="id-ID" b="0" dirty="0"/>
              <a:t>banyak</a:t>
            </a:r>
            <a:r>
              <a:rPr lang="id-ID" dirty="0"/>
              <a:t> </a:t>
            </a:r>
            <a:r>
              <a:rPr lang="id-ID" b="0" dirty="0"/>
              <a:t>hal</a:t>
            </a:r>
            <a:r>
              <a:rPr lang="id-ID" dirty="0"/>
              <a:t> </a:t>
            </a:r>
            <a:r>
              <a:rPr lang="id-ID" b="0" dirty="0"/>
              <a:t>untuk</a:t>
            </a:r>
            <a:r>
              <a:rPr lang="id-ID" dirty="0"/>
              <a:t> </a:t>
            </a:r>
            <a:r>
              <a:rPr lang="id-ID" b="0" dirty="0"/>
              <a:t>ditelusuri! Code Studio memiliki</a:t>
            </a:r>
            <a:r>
              <a:rPr lang="id-ID" dirty="0"/>
              <a:t> </a:t>
            </a:r>
            <a:r>
              <a:rPr lang="id-ID" b="0" dirty="0"/>
              <a:t>teka</a:t>
            </a:r>
            <a:r>
              <a:rPr lang="id-ID" dirty="0"/>
              <a:t> </a:t>
            </a:r>
            <a:r>
              <a:rPr lang="id-ID" b="0" dirty="0"/>
              <a:t>teki, game, dan</a:t>
            </a:r>
            <a:r>
              <a:rPr lang="id-ID" dirty="0"/>
              <a:t> </a:t>
            </a:r>
            <a:r>
              <a:rPr lang="id-ID" b="0" dirty="0"/>
              <a:t>kursus</a:t>
            </a:r>
            <a:r>
              <a:rPr lang="id-ID" dirty="0"/>
              <a:t> </a:t>
            </a:r>
            <a:r>
              <a:rPr lang="id-ID" b="0" dirty="0"/>
              <a:t>untuk</a:t>
            </a:r>
            <a:r>
              <a:rPr lang="id-ID" dirty="0"/>
              <a:t> </a:t>
            </a:r>
            <a:r>
              <a:rPr lang="id-ID" b="0" dirty="0"/>
              <a:t>segala</a:t>
            </a:r>
            <a:r>
              <a:rPr lang="id-ID" dirty="0"/>
              <a:t> </a:t>
            </a:r>
            <a:r>
              <a:rPr lang="id-ID" b="0" dirty="0"/>
              <a:t>usia. Pelajari</a:t>
            </a:r>
            <a:r>
              <a:rPr lang="id-ID" dirty="0"/>
              <a:t> </a:t>
            </a:r>
            <a:r>
              <a:rPr lang="id-ID" b="0" dirty="0"/>
              <a:t>cara</a:t>
            </a:r>
            <a:r>
              <a:rPr lang="id-ID" dirty="0"/>
              <a:t> </a:t>
            </a:r>
            <a:r>
              <a:rPr lang="id-ID" b="0" dirty="0"/>
              <a:t>membuat game dan</a:t>
            </a:r>
            <a:r>
              <a:rPr lang="id-ID" dirty="0"/>
              <a:t> </a:t>
            </a:r>
            <a:r>
              <a:rPr lang="id-ID" b="0" dirty="0"/>
              <a:t>aplikasi</a:t>
            </a:r>
            <a:r>
              <a:rPr lang="id-ID" dirty="0"/>
              <a:t> </a:t>
            </a:r>
            <a:r>
              <a:rPr lang="id-ID" b="0" dirty="0"/>
              <a:t>Anda</a:t>
            </a:r>
            <a:r>
              <a:rPr lang="id-ID" dirty="0"/>
              <a:t> </a:t>
            </a:r>
            <a:r>
              <a:rPr lang="id-ID" b="0" dirty="0"/>
              <a:t>sendiri, lalu</a:t>
            </a:r>
            <a:r>
              <a:rPr lang="id-ID" dirty="0"/>
              <a:t> </a:t>
            </a:r>
            <a:r>
              <a:rPr lang="id-ID" b="0" dirty="0"/>
              <a:t>bagikan</a:t>
            </a:r>
            <a:r>
              <a:rPr lang="id-ID" dirty="0"/>
              <a:t> </a:t>
            </a:r>
            <a:r>
              <a:rPr lang="id-ID" b="0" dirty="0"/>
              <a:t>dengan</a:t>
            </a:r>
            <a:r>
              <a:rPr lang="id-ID" dirty="0"/>
              <a:t> </a:t>
            </a:r>
            <a:r>
              <a:rPr lang="id-ID" b="0" dirty="0"/>
              <a:t>teman</a:t>
            </a:r>
            <a:r>
              <a:rPr lang="id-ID" dirty="0"/>
              <a:t> </a:t>
            </a:r>
            <a:r>
              <a:rPr lang="id-ID" b="0" dirty="0"/>
              <a:t>Anda. Kunjungi</a:t>
            </a:r>
            <a:r>
              <a:rPr lang="id-ID" dirty="0"/>
              <a:t> </a:t>
            </a:r>
            <a:r>
              <a:rPr lang="id-ID" sz="1200" kern="1200" dirty="0">
                <a:solidFill>
                  <a:schemeClr val="tx1"/>
                </a:solidFill>
                <a:effectLst/>
                <a:latin typeface="+mn-lt"/>
                <a:hlinkClick r:id="rId7"/>
              </a:rPr>
              <a:t>studio.code.org</a:t>
            </a:r>
            <a:r>
              <a:rPr lang="id-ID" dirty="0"/>
              <a:t> </a:t>
            </a:r>
            <a:r>
              <a:rPr lang="id-ID" b="0" dirty="0"/>
              <a:t>dan</a:t>
            </a:r>
            <a:r>
              <a:rPr lang="id-ID" dirty="0"/>
              <a:t> </a:t>
            </a:r>
            <a:r>
              <a:rPr lang="id-ID" b="0" dirty="0"/>
              <a:t>mulai</a:t>
            </a:r>
            <a:r>
              <a:rPr lang="id-ID" dirty="0"/>
              <a:t> </a:t>
            </a:r>
            <a:r>
              <a:rPr lang="id-ID" b="0" dirty="0"/>
              <a:t>hari</a:t>
            </a:r>
            <a:r>
              <a:rPr lang="id-ID" dirty="0"/>
              <a:t> </a:t>
            </a:r>
            <a:r>
              <a:rPr lang="id-ID" b="0" dirty="0"/>
              <a:t>ini!</a:t>
            </a:r>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id-ID"/>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 </a:t>
            </a:r>
          </a:p>
          <a:p>
            <a:endParaRPr lang="id-ID" b="1" u="sng" dirty="0"/>
          </a:p>
          <a:p>
            <a:endParaRPr lang="id-ID" b="1" u="sng" dirty="0"/>
          </a:p>
          <a:p>
            <a:r>
              <a:rPr lang="id-ID" b="1" u="sng" dirty="0"/>
              <a:t>TUJUAN SLIDE:</a:t>
            </a:r>
            <a:r>
              <a:rPr lang="id-ID" dirty="0"/>
              <a:t> </a:t>
            </a:r>
          </a:p>
          <a:p>
            <a:endParaRPr lang="id-ID" b="0" u="none" baseline="0" dirty="0"/>
          </a:p>
          <a:p>
            <a:r>
              <a:rPr lang="id-ID" b="0" u="none" baseline="0" dirty="0"/>
              <a:t>Untuk menyimpulkan</a:t>
            </a:r>
          </a:p>
          <a:p>
            <a:endParaRPr lang="id-ID" b="0" u="none" baseline="0" dirty="0"/>
          </a:p>
          <a:p>
            <a:r>
              <a:rPr lang="id-ID" b="1" u="sng" dirty="0"/>
              <a:t>INSTRUKSI GAMBAR UNTUK SLIDE INI:</a:t>
            </a:r>
            <a:endParaRPr lang="id-ID" sz="1200" u="sng" kern="1200" dirty="0">
              <a:solidFill>
                <a:schemeClr val="tx1"/>
              </a:solidFill>
              <a:effectLst/>
              <a:latin typeface="+mn-lt"/>
              <a:ea typeface="+mn-ea"/>
              <a:cs typeface="+mn-cs"/>
            </a:endParaRPr>
          </a:p>
          <a:p>
            <a:endParaRPr lang="id-ID" sz="1200" kern="1200" dirty="0">
              <a:solidFill>
                <a:schemeClr val="tx1"/>
              </a:solidFill>
              <a:effectLst/>
              <a:latin typeface="+mn-lt"/>
              <a:ea typeface="+mn-ea"/>
              <a:cs typeface="+mn-cs"/>
            </a:endParaRPr>
          </a:p>
          <a:p>
            <a:r>
              <a:rPr lang="id-ID" sz="1200" kern="1200" dirty="0">
                <a:solidFill>
                  <a:schemeClr val="tx1"/>
                </a:solidFill>
                <a:effectLst/>
                <a:latin typeface="+mn-lt"/>
              </a:rPr>
              <a:t>Jika gambar ini akan diganti, pastikan sesuai dengan kriteria berikut: </a:t>
            </a:r>
            <a:endParaRPr lang="id-ID" dirty="0"/>
          </a:p>
          <a:p>
            <a:pPr marL="628650" lvl="1" indent="-171450">
              <a:buFont typeface="Arial"/>
              <a:buChar char="•"/>
            </a:pPr>
            <a:r>
              <a:rPr lang="id-ID" sz="1200" kern="1200" dirty="0">
                <a:solidFill>
                  <a:schemeClr val="tx1"/>
                </a:solidFill>
                <a:effectLst/>
                <a:latin typeface="+mn-lt"/>
              </a:rPr>
              <a:t>Mencakup pria dan wanita </a:t>
            </a:r>
          </a:p>
          <a:p>
            <a:pPr marL="628650" lvl="1" indent="-171450">
              <a:buFont typeface="Arial"/>
              <a:buChar char="•"/>
            </a:pPr>
            <a:r>
              <a:rPr lang="id-ID" sz="1200" kern="1200" dirty="0">
                <a:solidFill>
                  <a:schemeClr val="tx1"/>
                </a:solidFill>
                <a:effectLst/>
                <a:latin typeface="+mn-lt"/>
              </a:rPr>
              <a:t>Menunjukkan peserta yang tengah bersenang-senang </a:t>
            </a:r>
            <a:endParaRPr lang="id-ID" dirty="0">
              <a:effectLst/>
            </a:endParaRPr>
          </a:p>
          <a:p>
            <a:pPr marL="628650" lvl="1" indent="-171450">
              <a:buFont typeface="Arial"/>
              <a:buChar char="•"/>
            </a:pPr>
            <a:r>
              <a:rPr lang="id-ID" sz="1200" kern="1200" dirty="0">
                <a:solidFill>
                  <a:schemeClr val="tx1"/>
                </a:solidFill>
                <a:effectLst/>
                <a:latin typeface="+mn-lt"/>
              </a:rPr>
              <a:t>Berisi sekelompok orang, bukan hanya perorangan </a:t>
            </a:r>
            <a:endParaRPr lang="id-ID" dirty="0">
              <a:effectLst/>
            </a:endParaRPr>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id-ID"/>
          </a:p>
        </p:txBody>
      </p:sp>
    </p:spTree>
    <p:extLst>
      <p:ext uri="{BB962C8B-B14F-4D97-AF65-F5344CB8AC3E}">
        <p14:creationId xmlns:p14="http://schemas.microsoft.com/office/powerpoint/2010/main" val="260032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Hak Cipta 2017: </a:t>
            </a:r>
          </a:p>
          <a:p>
            <a:r>
              <a:rPr lang="id-ID" sz="1200" kern="1200" dirty="0">
                <a:solidFill>
                  <a:schemeClr val="tx1"/>
                </a:solidFill>
                <a:effectLst/>
                <a:latin typeface="+mn-lt"/>
              </a:rPr>
              <a:t>Presentasi ini berlisensi, bukan untuk dijual. Anda tidak boleh menyalin, mengadaptasi, mengubah, menyiapkan karya turunan, mendistribusikan, menampilkan di publik, menjual, atau menggunakan konten ini untuk tujuan komersial tanpa persetujuan tertulis sebelumnya dari Microsoft Corporation. </a:t>
            </a:r>
          </a:p>
          <a:p>
            <a:r>
              <a:rPr lang="id-ID" sz="1200" kern="1200" dirty="0">
                <a:solidFill>
                  <a:schemeClr val="tx1"/>
                </a:solidFill>
                <a:effectLst/>
                <a:latin typeface="+mn-lt"/>
              </a:rPr>
              <a:t> </a:t>
            </a:r>
          </a:p>
          <a:p>
            <a:r>
              <a:rPr lang="id-ID" sz="1200" kern="1200" dirty="0">
                <a:solidFill>
                  <a:schemeClr val="tx1"/>
                </a:solidFill>
                <a:effectLst/>
                <a:latin typeface="+mn-lt"/>
              </a:rPr>
              <a:t>Presentasi ini diberikan kepada Anda "sebagaimana adanya". Microsoft tidak memberikan jaminan, baik tersurat maupun tersirat.  Informasi dan tampilan dalam presentasi ini, termasuk URL dan referensi Situs web Internet lainnya, dapat berubah sewaktu-waktu tanpa pemberitahuan.  </a:t>
            </a:r>
          </a:p>
          <a:p>
            <a:r>
              <a:rPr lang="id-ID" sz="1200" kern="1200" dirty="0">
                <a:solidFill>
                  <a:schemeClr val="tx1"/>
                </a:solidFill>
                <a:effectLst/>
                <a:latin typeface="+mn-lt"/>
              </a:rPr>
              <a:t> </a:t>
            </a:r>
          </a:p>
          <a:p>
            <a:r>
              <a:rPr lang="id-ID" sz="1200" kern="1200" dirty="0">
                <a:solidFill>
                  <a:schemeClr val="tx1"/>
                </a:solidFill>
                <a:effectLst/>
                <a:latin typeface="+mn-lt"/>
              </a:rPr>
              <a:t>Beberapa contoh yang digambarkan di sini hanya sebagai ilustrasi dan fiktif.  Tidak ada hubungan atau koneksi yang nyata yang dimaksudkan atau dapat disimpulkan. </a:t>
            </a:r>
          </a:p>
          <a:p>
            <a:r>
              <a:rPr lang="id-ID" sz="1200" kern="1200" dirty="0">
                <a:solidFill>
                  <a:schemeClr val="tx1"/>
                </a:solidFill>
                <a:effectLst/>
                <a:latin typeface="+mn-lt"/>
              </a:rPr>
              <a:t> </a:t>
            </a:r>
          </a:p>
          <a:p>
            <a:r>
              <a:rPr lang="id-ID" sz="1200" kern="1200" dirty="0">
                <a:solidFill>
                  <a:schemeClr val="tx1"/>
                </a:solidFill>
                <a:effectLst/>
                <a:latin typeface="+mn-lt"/>
              </a:rPr>
              <a:t>Anda dapat menggunakan presentasi ini untuk penggunaan pribadi, serta di kelas dan dengan siswa sebagai bagian dari code.org dan acara pengodean lainnya.  Presentasi ini tidak memberi Anda hak hukum apa pun terhadap hak kekayaan intelektual dalam produk Microsoft.  </a:t>
            </a:r>
          </a:p>
          <a:p>
            <a:r>
              <a:rPr lang="id-ID" sz="1200" kern="1200" dirty="0">
                <a:solidFill>
                  <a:schemeClr val="tx1"/>
                </a:solidFill>
                <a:effectLst/>
                <a:latin typeface="+mn-lt"/>
              </a:rPr>
              <a:t> </a:t>
            </a:r>
          </a:p>
          <a:p>
            <a:r>
              <a:rPr lang="id-ID" sz="1200" kern="1200" dirty="0">
                <a:solidFill>
                  <a:schemeClr val="tx1"/>
                </a:solidFill>
                <a:effectLst/>
                <a:latin typeface="+mn-lt"/>
              </a:rPr>
              <a:t>Microsoft dan merek dagang yang tercantum di </a:t>
            </a:r>
            <a:r>
              <a:rPr lang="id-ID" sz="1200" kern="1200" dirty="0">
                <a:solidFill>
                  <a:schemeClr val="tx1"/>
                </a:solidFill>
                <a:effectLst/>
                <a:latin typeface="+mn-lt"/>
                <a:hlinkClick r:id="rId3"/>
              </a:rPr>
              <a:t>http://www.microsoft.com/en-us/legal/intellectualproperty/trademarks/en-us.aspx </a:t>
            </a:r>
            <a:r>
              <a:rPr lang="id-ID" sz="1200" kern="1200" dirty="0">
                <a:solidFill>
                  <a:schemeClr val="tx1"/>
                </a:solidFill>
                <a:effectLst/>
                <a:latin typeface="+mn-lt"/>
              </a:rPr>
              <a:t>merupakan merek dagang dari grup perusahaan Microsoft.  Semua merek lainnya adalah milik dari pemiliknya masing-masing.</a:t>
            </a:r>
          </a:p>
          <a:p>
            <a:endParaRPr lang="id-ID"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prstClr val="black"/>
                </a:solidFill>
                <a:effectLst/>
                <a:uLnTx/>
                <a:uFillTx/>
                <a:latin typeface="+mn-lt"/>
              </a:rPr>
              <a:t>© Code.org, 2017. Code.org®, logo CODE, dan Hour of </a:t>
            </a:r>
            <a:r>
              <a:rPr lang="id-ID" sz="1200" kern="1200" dirty="0">
                <a:solidFill>
                  <a:schemeClr val="tx1"/>
                </a:solidFill>
                <a:effectLst/>
                <a:latin typeface="+mn-lt"/>
              </a:rPr>
              <a:t>Code</a:t>
            </a:r>
            <a:r>
              <a:rPr kumimoji="0" lang="id-ID" sz="1200" b="0" i="0" u="none" strike="noStrike" kern="1200" cap="none" spc="0" normalizeH="0" baseline="0" noProof="0" dirty="0">
                <a:ln>
                  <a:noFill/>
                </a:ln>
                <a:solidFill>
                  <a:prstClr val="black"/>
                </a:solidFill>
                <a:effectLst/>
                <a:uLnTx/>
                <a:uFillTx/>
                <a:latin typeface="+mn-lt"/>
              </a:rPr>
              <a:t>® adalah merek dagang dari Code.org</a:t>
            </a:r>
            <a:endParaRPr kumimoji="0" lang="id-ID"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id-ID"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prstClr val="black"/>
                </a:solidFill>
                <a:effectLst/>
                <a:uLnTx/>
                <a:uFillTx/>
                <a:latin typeface="+mn-lt"/>
              </a:rPr>
              <a:t>Mojang © 2017. “Minecraft" adalah merek dagang dari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id-ID"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id-ID" sz="1200" b="0" i="0" u="none" strike="noStrike" kern="1200" cap="none" spc="0" normalizeH="0" baseline="0" noProof="0" dirty="0">
                <a:ln>
                  <a:noFill/>
                </a:ln>
                <a:solidFill>
                  <a:prstClr val="black"/>
                </a:solidFill>
                <a:effectLst/>
                <a:uLnTx/>
                <a:uFillTx/>
                <a:latin typeface="+mn-lt"/>
              </a:rPr>
              <a:t>© 2017 Microsoft Corporation. Semua hak dilindungi undang-undang.</a:t>
            </a:r>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285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b="0" u="none" dirty="0"/>
              <a:t>“Apa yang kamu pikirkan saat mendengar kata ‘pengodean’? Luangkan waktu beberapa menit untuk memikirkan tentang “pengodean”dan artinya bagi kamu.”</a:t>
            </a:r>
          </a:p>
          <a:p>
            <a:endParaRPr lang="id-ID" b="0" u="none" baseline="0" dirty="0"/>
          </a:p>
          <a:p>
            <a:r>
              <a:rPr lang="id-ID" b="0" u="none" baseline="0" dirty="0"/>
              <a:t>[dimunculkan untuk diskusi]</a:t>
            </a:r>
          </a:p>
          <a:p>
            <a:endParaRPr lang="id-ID"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b="0" u="none" dirty="0"/>
              <a:t>“Sekarang mari saksikan video singkat yang menunjukkan betapa pengodean menjadi populer, dan berapa banyak anak muda seperti kamu, yang telah mencobanya!”</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TUJUAN SLIDE:</a:t>
            </a:r>
            <a:r>
              <a:rPr lang="id-ID"/>
              <a:t> </a:t>
            </a:r>
          </a:p>
          <a:p>
            <a:pPr marL="0" marR="0" indent="0" algn="l" defTabSz="914400" rtl="0" eaLnBrk="1" fontAlgn="auto" latinLnBrk="0" hangingPunct="1">
              <a:lnSpc>
                <a:spcPct val="100000"/>
              </a:lnSpc>
              <a:spcBef>
                <a:spcPts val="0"/>
              </a:spcBef>
              <a:spcAft>
                <a:spcPts val="0"/>
              </a:spcAft>
              <a:buClrTx/>
              <a:buSzTx/>
              <a:buFontTx/>
              <a:buNone/>
              <a:tabLst/>
              <a:defRPr/>
            </a:pPr>
            <a:endParaRPr lang="id-ID" b="0" u="none" baseline="0" dirty="0"/>
          </a:p>
          <a:p>
            <a:pPr>
              <a:defRPr/>
            </a:pPr>
            <a:r>
              <a:rPr lang="id-ID"/>
              <a:t>Tujuan: untuk </a:t>
            </a:r>
            <a:r>
              <a:rPr lang="id-ID" b="0" u="none" baseline="0" dirty="0"/>
              <a:t>memunculkan diskusi dan menilai dugaan salah apa yang mungkin dimiliki anak muda tentang pengodean. Kita tahu ada beberapa salah persepsi umum tentang pengodean dan ilmu komputer: Bahwa pengodean hanya untuk orang-orang yang ahli di bidang matematika, “kutu buku”, atau terutama bagi anak laki-laki.</a:t>
            </a:r>
            <a:r>
              <a:rPr lang="id-ID"/>
              <a:t> </a:t>
            </a:r>
            <a:r>
              <a:rPr lang="id-ID" kern="1200" dirty="0">
                <a:effectLst/>
                <a:latin typeface="+mn-lt"/>
              </a:rPr>
              <a:t>Dalam slide berikutnya, kami akan memperbaiki semua kesalahan persepsi tentang pengodean untuk mengubah pandangan peserta sebelum memulai tutorial.</a:t>
            </a:r>
            <a:r>
              <a:rPr lang="id-ID"/>
              <a:t> </a:t>
            </a:r>
            <a:endParaRPr lang="id-ID" b="1" u="sng" dirty="0"/>
          </a:p>
          <a:p>
            <a:endParaRPr lang="id-ID" b="1" dirty="0"/>
          </a:p>
          <a:p>
            <a:r>
              <a:rPr lang="id-ID" sz="1200" b="1" u="sng" kern="1200" dirty="0">
                <a:solidFill>
                  <a:schemeClr val="tx1"/>
                </a:solidFill>
                <a:latin typeface="+mn-lt"/>
              </a:rPr>
              <a:t>CATATAN UNTUK FASILITATOR:</a:t>
            </a:r>
          </a:p>
          <a:p>
            <a:r>
              <a:rPr lang="id-ID" b="0" u="none" dirty="0"/>
              <a:t>Hati-hati, jangan memperkuat mitos dengan sering menggunakannya. Tanyakan pendapat grup! Anda akan terkejut!</a:t>
            </a:r>
          </a:p>
          <a:p>
            <a:endParaRPr lang="id-ID"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b="0" u="none" dirty="0"/>
              <a:t>“Pertama-tama, kita akan menyaksikan video singkat yang menunjukkan betapa pengodean menjadi populer dalam beberapa tahun belakangan ini, dan berapa banyak anak muda seperti kamu, yang telah mencobanya!”</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id-ID"/>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TUJUAN SLIDE:</a:t>
            </a:r>
          </a:p>
          <a:p>
            <a:endParaRPr lang="id-ID" b="1" u="sng" baseline="0" dirty="0"/>
          </a:p>
          <a:p>
            <a:r>
              <a:rPr lang="id-ID" b="0" u="none" baseline="0" dirty="0"/>
              <a:t>Untuk membuat anak muda bersemangat dengan tutorial Hour of </a:t>
            </a:r>
            <a:r>
              <a:rPr lang="id-ID" sz="1200" kern="1200" dirty="0">
                <a:solidFill>
                  <a:schemeClr val="tx1"/>
                </a:solidFill>
                <a:effectLst/>
                <a:latin typeface="+mn-lt"/>
              </a:rPr>
              <a:t>Code</a:t>
            </a:r>
            <a:r>
              <a:rPr lang="id-ID" sz="1200" kern="1200" baseline="30000" dirty="0">
                <a:solidFill>
                  <a:schemeClr val="tx1"/>
                </a:solidFill>
                <a:effectLst/>
                <a:latin typeface="+mn-lt"/>
              </a:rPr>
              <a:t>TM</a:t>
            </a:r>
            <a:r>
              <a:rPr lang="id-ID" b="0" u="none" baseline="0" dirty="0"/>
              <a:t>.</a:t>
            </a:r>
            <a:endParaRPr lang="id-ID" b="1" u="sng" dirty="0"/>
          </a:p>
          <a:p>
            <a:endParaRPr lang="id-ID" b="1" u="sng" dirty="0"/>
          </a:p>
          <a:p>
            <a:r>
              <a:rPr lang="id-ID" b="1" u="sng" dirty="0"/>
              <a:t>INSTRUKSI GAMBAR UNTUK SLIDE INI:</a:t>
            </a:r>
            <a:endParaRPr lang="id-ID" sz="1200" u="sng" kern="1200" dirty="0">
              <a:solidFill>
                <a:schemeClr val="tx1"/>
              </a:solidFill>
              <a:effectLst/>
              <a:latin typeface="+mn-lt"/>
              <a:ea typeface="+mn-ea"/>
              <a:cs typeface="+mn-cs"/>
            </a:endParaRPr>
          </a:p>
          <a:p>
            <a:endParaRPr lang="id-ID" sz="1200" kern="1200" dirty="0">
              <a:solidFill>
                <a:schemeClr val="tx1"/>
              </a:solidFill>
              <a:effectLst/>
              <a:latin typeface="+mn-lt"/>
              <a:ea typeface="+mn-ea"/>
              <a:cs typeface="+mn-cs"/>
            </a:endParaRPr>
          </a:p>
          <a:p>
            <a:r>
              <a:rPr lang="id-ID" dirty="0"/>
              <a:t>Video harus diputar secara otomatis. </a:t>
            </a:r>
          </a:p>
          <a:p>
            <a:endParaRPr lang="id-ID" dirty="0"/>
          </a:p>
          <a:p>
            <a:pPr marL="0" marR="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Jika ingin mengubah bahasa atau teks layar, Anda dapat melakukannya di tautan di bawah ini dengan mengeklik roda gigi ‘setelan’ di pojok kanan bawah video. Anda harus menyematkan kembali tautan tersebut jika ingin mengubahnya:  https://www.youtube.com/watch?t=1&amp;v=2DxWIxec6yo</a:t>
            </a:r>
            <a:endParaRPr lang="id-ID" dirty="0"/>
          </a:p>
          <a:p>
            <a:endParaRPr lang="id-ID"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rPr>
              <a:t>Video tambahan dapat ditemukan di code.org, dan diganti jika Anda mencari pesan berbeda untuk audiens.</a:t>
            </a:r>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id-ID"/>
          </a:p>
        </p:txBody>
      </p:sp>
    </p:spTree>
    <p:extLst>
      <p:ext uri="{BB962C8B-B14F-4D97-AF65-F5344CB8AC3E}">
        <p14:creationId xmlns:p14="http://schemas.microsoft.com/office/powerpoint/2010/main" val="4002013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“Mari kita bahas tentang karakter yang </a:t>
            </a:r>
            <a:r>
              <a:rPr lang="id-ID" b="0" i="1" u="none" baseline="0" dirty="0"/>
              <a:t>tidak</a:t>
            </a:r>
            <a:r>
              <a:rPr lang="id-ID" b="0" u="none" dirty="0"/>
              <a:t> mencerminkan pengodean. Pengodean bukanlah sesuatu yang harus kamu lakukan seorang diri, dan tidak sesulit perkiraanmu!”</a:t>
            </a:r>
            <a:endParaRPr lang="id-ID" b="1" u="sng" dirty="0"/>
          </a:p>
          <a:p>
            <a:endParaRPr lang="id-ID" b="1" u="sng" dirty="0"/>
          </a:p>
          <a:p>
            <a:r>
              <a:rPr lang="id-ID" b="1" u="sng" dirty="0"/>
              <a:t>TUJUAN SLIDE: </a:t>
            </a:r>
          </a:p>
          <a:p>
            <a:endParaRPr lang="id-ID" sz="1200" kern="1200" dirty="0">
              <a:solidFill>
                <a:schemeClr val="tx1"/>
              </a:solidFill>
              <a:effectLst/>
              <a:latin typeface="+mn-lt"/>
              <a:ea typeface="+mn-ea"/>
              <a:cs typeface="+mn-cs"/>
            </a:endParaRPr>
          </a:p>
          <a:p>
            <a:r>
              <a:rPr lang="id-ID" sz="1200" kern="1200" dirty="0">
                <a:solidFill>
                  <a:schemeClr val="tx1"/>
                </a:solidFill>
                <a:effectLst/>
                <a:latin typeface="+mn-lt"/>
              </a:rPr>
              <a:t>Slide 5-8 dimaksudkan untuk menghapus dugaan salah yang mungkin dimiliki anak muda berusia 11-14 tahun tentang bagaimana penampilan orang yang melakukan pengodean, dan apa sebenarnya pengodean itu. Kami benar-benar ingin membantu anak muda ini menghapus stereotipe dengan menginformasikan hal-hal salah tentang pengodean: </a:t>
            </a:r>
            <a:endParaRPr lang="id-ID" dirty="0"/>
          </a:p>
          <a:p>
            <a:pPr marL="628650" lvl="1" indent="-171450">
              <a:buFont typeface="Arial"/>
              <a:buChar char="•"/>
            </a:pPr>
            <a:r>
              <a:rPr lang="id-ID" sz="1200" kern="1200" dirty="0">
                <a:solidFill>
                  <a:schemeClr val="tx1"/>
                </a:solidFill>
                <a:effectLst/>
                <a:latin typeface="+mn-lt"/>
              </a:rPr>
              <a:t>Aktivitas sendirian </a:t>
            </a:r>
            <a:endParaRPr lang="id-ID" dirty="0">
              <a:effectLst/>
            </a:endParaRPr>
          </a:p>
          <a:p>
            <a:pPr marL="628650" lvl="1" indent="-171450">
              <a:buFont typeface="Arial"/>
              <a:buChar char="•"/>
            </a:pPr>
            <a:r>
              <a:rPr lang="id-ID" sz="1200" kern="1200" dirty="0">
                <a:solidFill>
                  <a:schemeClr val="tx1"/>
                </a:solidFill>
                <a:effectLst/>
                <a:latin typeface="+mn-lt"/>
              </a:rPr>
              <a:t>Aktivitas maskulin </a:t>
            </a:r>
            <a:endParaRPr lang="id-ID" dirty="0">
              <a:effectLst/>
            </a:endParaRPr>
          </a:p>
          <a:p>
            <a:pPr marL="628650" lvl="1" indent="-171450">
              <a:buFont typeface="Arial"/>
              <a:buChar char="•"/>
            </a:pPr>
            <a:r>
              <a:rPr lang="id-ID" sz="1200" kern="1200" dirty="0">
                <a:solidFill>
                  <a:schemeClr val="tx1"/>
                </a:solidFill>
                <a:effectLst/>
                <a:latin typeface="+mn-lt"/>
              </a:rPr>
              <a:t>Hanya untuk “kutu buku”</a:t>
            </a:r>
            <a:endParaRPr lang="id-ID" dirty="0">
              <a:effectLst/>
            </a:endParaRPr>
          </a:p>
          <a:p>
            <a:pPr marL="628650" lvl="1" indent="-171450">
              <a:buFont typeface="Arial"/>
              <a:buChar char="•"/>
            </a:pPr>
            <a:r>
              <a:rPr lang="id-ID" sz="1200" kern="1200" dirty="0">
                <a:solidFill>
                  <a:schemeClr val="tx1"/>
                </a:solidFill>
                <a:effectLst/>
                <a:latin typeface="+mn-lt"/>
              </a:rPr>
              <a:t>Hanya untuk mereka yang hebat dalam matematika </a:t>
            </a:r>
            <a:endParaRPr lang="id-ID" dirty="0">
              <a:effectLst/>
            </a:endParaRPr>
          </a:p>
          <a:p>
            <a:pPr marL="628650" lvl="1" indent="-171450">
              <a:buFont typeface="Arial"/>
              <a:buChar char="•"/>
            </a:pPr>
            <a:r>
              <a:rPr lang="id-ID" sz="1200" kern="1200" dirty="0">
                <a:solidFill>
                  <a:schemeClr val="tx1"/>
                </a:solidFill>
                <a:effectLst/>
                <a:latin typeface="+mn-lt"/>
              </a:rPr>
              <a:t>Hanya untuk orang yang ingin mengembangkan program komputer </a:t>
            </a: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id-ID"/>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a:defRPr/>
            </a:pPr>
            <a:r>
              <a:rPr lang="id-ID" b="0" u="none" dirty="0"/>
              <a:t>“Pengodean juga bukan</a:t>
            </a:r>
            <a:r>
              <a:rPr lang="id-ID"/>
              <a:t> </a:t>
            </a:r>
            <a:r>
              <a:rPr lang="id-ID" b="0" u="none" dirty="0"/>
              <a:t>sekadar duduk sendiri di depan meja belajarmu selama berjam-jam! Tim pengodean yang beragam akan menghasilkan solusi dan produk perangkat lunak yang lebih baik.</a:t>
            </a:r>
            <a:r>
              <a:rPr lang="id-ID"/>
              <a:t> </a:t>
            </a:r>
          </a:p>
          <a:p>
            <a:pPr>
              <a:defRPr/>
            </a:pPr>
            <a:endParaRPr lang="id-ID"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id-ID" b="1" u="sng" dirty="0"/>
              <a:t>TUJUAN SLIDE: </a:t>
            </a:r>
          </a:p>
          <a:p>
            <a:pPr marL="0" marR="0" indent="0" algn="l" defTabSz="914400" rtl="0" eaLnBrk="1" fontAlgn="auto" latinLnBrk="0" hangingPunct="1">
              <a:lnSpc>
                <a:spcPct val="100000"/>
              </a:lnSpc>
              <a:spcBef>
                <a:spcPts val="0"/>
              </a:spcBef>
              <a:spcAft>
                <a:spcPts val="0"/>
              </a:spcAft>
              <a:buClrTx/>
              <a:buSzTx/>
              <a:buFontTx/>
              <a:buNone/>
              <a:tabLst/>
              <a:defRPr/>
            </a:pPr>
            <a:endParaRPr lang="id-ID" b="0" u="none" dirty="0"/>
          </a:p>
          <a:p>
            <a:r>
              <a:rPr lang="id-ID"/>
              <a:t>Pengodean ditujukan bagi semua orang. Tim pengodean yang beragam akan menghasilkan produk perangkat lunak yang lebih baik.</a:t>
            </a:r>
          </a:p>
          <a:p>
            <a:endParaRPr lang="id-ID"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id-ID"/>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b="0" u="none" dirty="0"/>
              <a:t>“Apa yang mungkin tidak kamu ketahui adalah bahwa pengodean </a:t>
            </a:r>
            <a:r>
              <a:rPr lang="id-ID" b="0" i="1" u="none" baseline="0" dirty="0"/>
              <a:t>sebenarnya </a:t>
            </a:r>
            <a:r>
              <a:rPr lang="id-ID" b="0" i="0" u="none" baseline="0" dirty="0"/>
              <a:t>benar-benar berguna bagi anak kucing di tempat kerja…”</a:t>
            </a:r>
            <a:endParaRPr lang="id-ID" b="1" u="sng" dirty="0"/>
          </a:p>
          <a:p>
            <a:endParaRPr lang="id-ID" b="1" u="sng" dirty="0"/>
          </a:p>
          <a:p>
            <a:r>
              <a:rPr lang="id-ID" b="1" u="sng" dirty="0"/>
              <a:t>TUJUAN SLIDE:</a:t>
            </a:r>
            <a:endParaRPr lang="id-ID" b="0" u="none" dirty="0"/>
          </a:p>
          <a:p>
            <a:endParaRPr lang="id-ID"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Untuk membuat orang tertawa, slide ini adalah lelucon dan hanya sekadar candaan!</a:t>
            </a:r>
            <a:r>
              <a:rPr lang="id-ID"/>
              <a:t> </a:t>
            </a:r>
            <a:endParaRPr lang="id-ID" b="1" u="sng" dirty="0"/>
          </a:p>
          <a:p>
            <a:endParaRPr lang="id-ID" b="1" dirty="0"/>
          </a:p>
          <a:p>
            <a:r>
              <a:rPr lang="id-ID" b="1" u="sng" dirty="0"/>
              <a:t>INSTRUKSI GAMBAR UNTUK SLIDE INI:</a:t>
            </a:r>
          </a:p>
          <a:p>
            <a:endParaRPr lang="id-ID" sz="1200" b="1" u="sng" kern="1200" baseline="0" dirty="0">
              <a:solidFill>
                <a:schemeClr val="tx1"/>
              </a:solidFill>
              <a:effectLst/>
              <a:latin typeface="+mn-lt"/>
              <a:ea typeface="+mn-ea"/>
              <a:cs typeface="+mn-cs"/>
            </a:endParaRPr>
          </a:p>
          <a:p>
            <a:r>
              <a:rPr lang="id-ID" sz="1200" b="0" u="none" kern="1200" baseline="0" dirty="0">
                <a:solidFill>
                  <a:schemeClr val="tx1"/>
                </a:solidFill>
                <a:effectLst/>
                <a:latin typeface="+mn-lt"/>
              </a:rPr>
              <a:t>Gambar untuk slide ini haruslah gambar yang konyol atau file .gif untuk menjaga audiensi tetap tertarik. </a:t>
            </a:r>
            <a:endParaRPr lang="id-ID" sz="1200" b="0" u="none" kern="1200" dirty="0">
              <a:solidFill>
                <a:schemeClr val="tx1"/>
              </a:solidFill>
              <a:effectLst/>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id-ID"/>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u="sng" dirty="0"/>
              <a:t>CONTOH NASKAH:</a:t>
            </a:r>
          </a:p>
          <a:p>
            <a:endParaRPr lang="id-ID" b="1" u="sng" dirty="0"/>
          </a:p>
          <a:p>
            <a:r>
              <a:rPr lang="id-ID" b="0" u="none" dirty="0"/>
              <a:t>“Hanya bercanda!”</a:t>
            </a:r>
          </a:p>
          <a:p>
            <a:endParaRPr lang="id-ID" b="1" u="sng" dirty="0"/>
          </a:p>
          <a:p>
            <a:r>
              <a:rPr lang="id-ID" b="1" u="sng" dirty="0"/>
              <a:t>TUJUAN SLIDE:</a:t>
            </a:r>
          </a:p>
          <a:p>
            <a:endParaRPr lang="id-ID" b="1" u="sng" dirty="0"/>
          </a:p>
          <a:p>
            <a:r>
              <a:rPr lang="id-ID" b="0" u="none" dirty="0"/>
              <a:t>Untuk mengungkapkan bahwa slide sebelumnya hanyalah kelakar.</a:t>
            </a:r>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id-ID"/>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1" u="sng" dirty="0"/>
              <a:t>CONTOH NASKAH:</a:t>
            </a:r>
          </a:p>
          <a:p>
            <a:pPr marL="0" marR="0" indent="0" algn="l" defTabSz="914400" rtl="0" eaLnBrk="1" fontAlgn="auto" latinLnBrk="0" hangingPunct="1">
              <a:lnSpc>
                <a:spcPct val="100000"/>
              </a:lnSpc>
              <a:spcBef>
                <a:spcPts val="0"/>
              </a:spcBef>
              <a:spcAft>
                <a:spcPts val="0"/>
              </a:spcAft>
              <a:buClrTx/>
              <a:buSzTx/>
              <a:buFontTx/>
              <a:buNone/>
              <a:tabLst/>
              <a:defRPr/>
            </a:pPr>
            <a:endParaRPr lang="id-ID" b="1" u="sng" dirty="0"/>
          </a:p>
          <a:p>
            <a:pPr marL="0" marR="0" indent="0" algn="l" defTabSz="914400" rtl="0" eaLnBrk="1" fontAlgn="auto" latinLnBrk="0" hangingPunct="1">
              <a:lnSpc>
                <a:spcPct val="100000"/>
              </a:lnSpc>
              <a:spcBef>
                <a:spcPts val="0"/>
              </a:spcBef>
              <a:spcAft>
                <a:spcPts val="0"/>
              </a:spcAft>
              <a:buClrTx/>
              <a:buSzTx/>
              <a:buFontTx/>
              <a:buNone/>
              <a:tabLst/>
              <a:defRPr/>
            </a:pPr>
            <a:r>
              <a:rPr lang="id-ID" b="0" u="none" dirty="0"/>
              <a:t>“Sekarang, mari kita membahas tentang apakah pengodean itu </a:t>
            </a:r>
            <a:r>
              <a:rPr lang="id-ID" b="0" i="1" u="none" dirty="0"/>
              <a:t>sesungguhnya</a:t>
            </a:r>
            <a:r>
              <a:rPr lang="id-ID" b="0" u="none" dirty="0"/>
              <a:t>. Kamu mungkin belum mengetahuinya, tapi ini adalah aktivitas untuk bekerja sama, dan cocok untuk anak laki-laki </a:t>
            </a:r>
            <a:r>
              <a:rPr lang="id-ID" b="0" i="1" u="none" dirty="0"/>
              <a:t>maupun</a:t>
            </a:r>
            <a:r>
              <a:rPr lang="id-ID" b="0" u="none" dirty="0"/>
              <a:t> perempuan!”</a:t>
            </a:r>
          </a:p>
          <a:p>
            <a:endParaRPr lang="id-ID" b="1" u="sng" dirty="0"/>
          </a:p>
          <a:p>
            <a:r>
              <a:rPr lang="id-ID" b="1" u="sng" dirty="0"/>
              <a:t>TUJUAN SLIDE:</a:t>
            </a:r>
          </a:p>
          <a:p>
            <a:endParaRPr lang="id-ID" b="1" u="sng" dirty="0"/>
          </a:p>
          <a:p>
            <a:r>
              <a:rPr lang="id-ID" sz="1200" kern="1200" dirty="0">
                <a:solidFill>
                  <a:schemeClr val="tx1"/>
                </a:solidFill>
                <a:effectLst/>
                <a:latin typeface="+mn-lt"/>
              </a:rPr>
              <a:t>Dalam slide 9-12 kita menunjukkan</a:t>
            </a:r>
            <a:r>
              <a:rPr lang="id-ID"/>
              <a:t> </a:t>
            </a:r>
            <a:r>
              <a:rPr lang="id-ID" sz="1200" kern="1200" dirty="0">
                <a:solidFill>
                  <a:schemeClr val="tx1"/>
                </a:solidFill>
                <a:effectLst/>
                <a:latin typeface="+mn-lt"/>
              </a:rPr>
              <a:t>secara visual kepada anak muda tentang keceriaan yang bisa terjadi saat melakukan pengodean. Kita benar-benar ingin menekankan bahwa pengodean </a:t>
            </a:r>
            <a:r>
              <a:rPr lang="id-ID" sz="1200" b="1" kern="1200" dirty="0">
                <a:solidFill>
                  <a:schemeClr val="tx1"/>
                </a:solidFill>
                <a:effectLst/>
                <a:latin typeface="+mn-lt"/>
              </a:rPr>
              <a:t>adalah</a:t>
            </a:r>
            <a:r>
              <a:rPr lang="id-ID" sz="1200" kern="1200" dirty="0">
                <a:solidFill>
                  <a:schemeClr val="tx1"/>
                </a:solidFill>
                <a:effectLst/>
                <a:latin typeface="+mn-lt"/>
              </a:rPr>
              <a:t>: </a:t>
            </a:r>
            <a:endParaRPr lang="id-ID" dirty="0">
              <a:effectLst/>
            </a:endParaRPr>
          </a:p>
          <a:p>
            <a:pPr marL="628650" lvl="1" indent="-171450">
              <a:buFont typeface="Arial"/>
              <a:buChar char="•"/>
            </a:pPr>
            <a:r>
              <a:rPr lang="id-ID" sz="1200" kern="1200" dirty="0">
                <a:solidFill>
                  <a:schemeClr val="tx1"/>
                </a:solidFill>
                <a:effectLst/>
                <a:latin typeface="+mn-lt"/>
              </a:rPr>
              <a:t>Bekerja sama </a:t>
            </a:r>
            <a:endParaRPr lang="id-ID" dirty="0">
              <a:effectLst/>
            </a:endParaRPr>
          </a:p>
          <a:p>
            <a:pPr marL="628650" lvl="1" indent="-171450">
              <a:buFont typeface="Arial"/>
              <a:buChar char="•"/>
            </a:pPr>
            <a:r>
              <a:rPr lang="id-ID" sz="1200" kern="1200" dirty="0">
                <a:solidFill>
                  <a:schemeClr val="tx1"/>
                </a:solidFill>
                <a:effectLst/>
                <a:latin typeface="+mn-lt"/>
              </a:rPr>
              <a:t>Semua jenis kelamin</a:t>
            </a:r>
            <a:endParaRPr lang="id-ID" dirty="0">
              <a:effectLst/>
            </a:endParaRPr>
          </a:p>
          <a:p>
            <a:pPr marL="628650" lvl="1" indent="-171450">
              <a:buFont typeface="Arial"/>
              <a:buChar char="•"/>
            </a:pPr>
            <a:r>
              <a:rPr lang="id-ID" sz="1200" kern="1200" dirty="0">
                <a:solidFill>
                  <a:schemeClr val="tx1"/>
                </a:solidFill>
                <a:effectLst/>
                <a:latin typeface="+mn-lt"/>
              </a:rPr>
              <a:t>Untuk kepribadian introver maupun ekstrover </a:t>
            </a:r>
            <a:endParaRPr lang="id-ID" dirty="0">
              <a:effectLst/>
            </a:endParaRPr>
          </a:p>
          <a:p>
            <a:pPr marL="628650" lvl="1" indent="-171450">
              <a:buFont typeface="Arial"/>
              <a:buChar char="•"/>
            </a:pPr>
            <a:r>
              <a:rPr lang="id-ID" sz="1200" kern="1200" dirty="0">
                <a:solidFill>
                  <a:schemeClr val="tx1"/>
                </a:solidFill>
                <a:effectLst/>
                <a:latin typeface="+mn-lt"/>
              </a:rPr>
              <a:t>Menyangkut pemecahan masalah. Pengodean sebenarnya melibatkan sangat sedikit perhitungan matematika. </a:t>
            </a:r>
            <a:endParaRPr lang="id-ID" dirty="0">
              <a:effectLst/>
            </a:endParaRPr>
          </a:p>
          <a:p>
            <a:pPr marL="628650" lvl="1" indent="-171450">
              <a:buFont typeface="Arial"/>
              <a:buChar char="•"/>
            </a:pPr>
            <a:r>
              <a:rPr lang="id-ID" sz="1200" kern="1200" dirty="0">
                <a:solidFill>
                  <a:schemeClr val="tx1"/>
                </a:solidFill>
                <a:effectLst/>
                <a:latin typeface="+mn-lt"/>
              </a:rPr>
              <a:t>Untuk orang yang ingin menggunakan komputer untuk membantu mereka menegaskan obsesi mereka </a:t>
            </a:r>
            <a:endParaRPr lang="id-ID" dirty="0">
              <a:effectLst/>
            </a:endParaRPr>
          </a:p>
          <a:p>
            <a:endParaRPr lang="id-ID" b="1" dirty="0"/>
          </a:p>
          <a:p>
            <a:r>
              <a:rPr lang="id-ID" b="1" u="sng" dirty="0"/>
              <a:t>INSTRUKSI GAMBAR UNTUK SLIDE INI:</a:t>
            </a:r>
            <a:endParaRPr lang="id-ID" sz="1200" u="sng" kern="1200" dirty="0">
              <a:solidFill>
                <a:schemeClr val="tx1"/>
              </a:solidFill>
              <a:effectLst/>
              <a:latin typeface="+mn-lt"/>
              <a:ea typeface="+mn-ea"/>
              <a:cs typeface="+mn-cs"/>
            </a:endParaRPr>
          </a:p>
          <a:p>
            <a:endParaRPr lang="id-ID" sz="1200" kern="1200" dirty="0">
              <a:solidFill>
                <a:schemeClr val="tx1"/>
              </a:solidFill>
              <a:effectLst/>
              <a:latin typeface="+mn-lt"/>
              <a:ea typeface="+mn-ea"/>
              <a:cs typeface="+mn-cs"/>
            </a:endParaRPr>
          </a:p>
          <a:p>
            <a:r>
              <a:rPr lang="id-ID" sz="1200" kern="1200" dirty="0">
                <a:solidFill>
                  <a:schemeClr val="tx1"/>
                </a:solidFill>
                <a:effectLst/>
                <a:latin typeface="+mn-lt"/>
              </a:rPr>
              <a:t>Jika gambar ini akan diganti, pastikan sesuai dengan kriteria berikut: </a:t>
            </a:r>
            <a:endParaRPr lang="id-ID" dirty="0"/>
          </a:p>
          <a:p>
            <a:pPr marL="628650" lvl="1" indent="-171450">
              <a:buFont typeface="Arial"/>
              <a:buChar char="•"/>
            </a:pPr>
            <a:r>
              <a:rPr lang="id-ID" sz="1200" kern="1200" dirty="0">
                <a:solidFill>
                  <a:schemeClr val="tx1"/>
                </a:solidFill>
                <a:effectLst/>
                <a:latin typeface="+mn-lt"/>
              </a:rPr>
              <a:t>Terdiri atas remaja/siswa sekolah menengah pertama </a:t>
            </a:r>
            <a:endParaRPr lang="id-ID" dirty="0">
              <a:effectLst/>
            </a:endParaRPr>
          </a:p>
          <a:p>
            <a:pPr marL="628650" lvl="1" indent="-171450">
              <a:buFont typeface="Arial"/>
              <a:buChar char="•"/>
            </a:pPr>
            <a:r>
              <a:rPr lang="id-ID" sz="1200" kern="1200" dirty="0">
                <a:solidFill>
                  <a:schemeClr val="tx1"/>
                </a:solidFill>
                <a:effectLst/>
                <a:latin typeface="+mn-lt"/>
              </a:rPr>
              <a:t>Menunjukkan peserta yang bersenang-senang dengan teknologi</a:t>
            </a:r>
            <a:endParaRPr lang="id-ID" dirty="0">
              <a:effectLst/>
            </a:endParaRPr>
          </a:p>
          <a:p>
            <a:pPr marL="628650" lvl="1" indent="-171450">
              <a:buFont typeface="Arial"/>
              <a:buChar char="•"/>
            </a:pPr>
            <a:r>
              <a:rPr lang="id-ID" sz="1200" kern="1200" dirty="0">
                <a:solidFill>
                  <a:schemeClr val="tx1"/>
                </a:solidFill>
                <a:effectLst/>
                <a:latin typeface="+mn-lt"/>
              </a:rPr>
              <a:t>Berisi sekelompok orang, bukan hanya perorangan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id-ID" sz="1200" kern="1200" dirty="0">
                <a:solidFill>
                  <a:schemeClr val="tx1"/>
                </a:solidFill>
                <a:effectLst/>
                <a:latin typeface="+mn-lt"/>
              </a:rPr>
              <a:t>Termasuk wanita</a:t>
            </a:r>
            <a:endParaRPr lang="id-ID" dirty="0">
              <a:effectLst/>
            </a:endParaRPr>
          </a:p>
          <a:p>
            <a:endParaRPr lang="id-ID" sz="1200" kern="1200" dirty="0">
              <a:solidFill>
                <a:schemeClr val="tx1"/>
              </a:solidFill>
              <a:effectLst/>
              <a:latin typeface="+mn-lt"/>
              <a:ea typeface="+mn-ea"/>
              <a:cs typeface="+mn-cs"/>
            </a:endParaRPr>
          </a:p>
          <a:p>
            <a:endParaRPr lang="id-ID" sz="1200" kern="1200" dirty="0">
              <a:solidFill>
                <a:schemeClr val="tx1"/>
              </a:solidFill>
              <a:effectLst/>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id-ID"/>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24.png"/><Relationship Id="rId5" Type="http://schemas.openxmlformats.org/officeDocument/2006/relationships/image" Target="../media/image10.png"/><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28.pn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28.pn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5.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33.jp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28.pn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4.jp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75838" y="128520"/>
            <a:ext cx="8683623" cy="54318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7390"/>
            <a:ext cx="9116501" cy="5715000"/>
          </a:xfrm>
          <a:prstGeom prst="rect">
            <a:avLst/>
          </a:prstGeom>
        </p:spPr>
      </p:pic>
      <p:pic>
        <p:nvPicPr>
          <p:cNvPr id="15" name="Picture 14" descr="Microsoft&#10;"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8328" y="3995928"/>
            <a:ext cx="5194964" cy="1200329"/>
          </a:xfrm>
          <a:prstGeom prst="rect">
            <a:avLst/>
          </a:prstGeom>
        </p:spPr>
        <p:txBody>
          <a:bodyPr wrap="square">
            <a:spAutoFit/>
          </a:bodyPr>
          <a:lstStyle/>
          <a:p>
            <a:r>
              <a:rPr lang="id-ID" sz="3600" dirty="0">
                <a:solidFill>
                  <a:schemeClr val="bg1"/>
                </a:solidFill>
                <a:latin typeface="Segoe UI Light" panose="020B0502040204020203" pitchFamily="34" charset="0"/>
              </a:rPr>
              <a:t>Selamat Datang di Minecraft Hour of Code</a:t>
            </a:r>
            <a:r>
              <a:rPr lang="id-ID" sz="3600" baseline="30000" dirty="0">
                <a:solidFill>
                  <a:schemeClr val="bg1"/>
                </a:solidFill>
                <a:latin typeface="Segoe UI Light" panose="020B0502040204020203" pitchFamily="34" charset="0"/>
              </a:rPr>
              <a:t>TM</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id-ID" dirty="0"/>
              <a:t>Selamat Datang di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id-ID" dirty="0"/>
          </a:p>
        </p:txBody>
      </p:sp>
    </p:spTree>
    <p:custDataLst>
      <p:tags r:id="rId1"/>
    </p:custDataLst>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ekelompok kecil anak-anak yang bekerja sama dalam sebuah proyek&#10;" title="Sekelompok kecil anak-anak yang bekerja sama dalam sebuah proyek"/>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Ini yang benar.</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id-ID"/>
              <a:t>Dan ini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id-ID" dirty="0"/>
          </a:p>
        </p:txBody>
      </p:sp>
    </p:spTree>
    <p:custDataLst>
      <p:tags r:id="rId1"/>
    </p:custDataLst>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5704332" cy="646331"/>
          </a:xfrm>
          <a:prstGeom prst="rect">
            <a:avLst/>
          </a:prstGeom>
        </p:spPr>
        <p:txBody>
          <a:bodyPr wrap="square">
            <a:spAutoFit/>
          </a:bodyPr>
          <a:lstStyle/>
          <a:p>
            <a:r>
              <a:rPr lang="id-ID" sz="3600" dirty="0">
                <a:solidFill>
                  <a:schemeClr val="bg1"/>
                </a:solidFill>
                <a:latin typeface="Segoe UI Light" panose="020B0502040204020203" pitchFamily="34" charset="0"/>
              </a:rPr>
              <a:t>Makna pengodean adalah…</a:t>
            </a:r>
          </a:p>
        </p:txBody>
      </p:sp>
      <p:sp>
        <p:nvSpPr>
          <p:cNvPr id="5" name="Title 4" hidden="1"/>
          <p:cNvSpPr>
            <a:spLocks noGrp="1"/>
          </p:cNvSpPr>
          <p:nvPr>
            <p:ph type="ctrTitle"/>
          </p:nvPr>
        </p:nvSpPr>
        <p:spPr/>
        <p:txBody>
          <a:bodyPr/>
          <a:lstStyle/>
          <a:p>
            <a:r>
              <a:rPr lang="id-ID"/>
              <a:t>Makna pengodean adalah</a:t>
            </a:r>
            <a:endParaRPr lang="id-ID"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id-ID" dirty="0"/>
          </a:p>
        </p:txBody>
      </p:sp>
    </p:spTree>
    <p:custDataLst>
      <p:tags r:id="rId1"/>
    </p:custDataLst>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a:srcRect l="2881"/>
          <a:stretch/>
        </p:blipFill>
        <p:spPr>
          <a:xfrm>
            <a:off x="0" y="0"/>
            <a:ext cx="8319466" cy="5715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1" y="0"/>
            <a:ext cx="9116501" cy="57150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Pemecahan masalah</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id-ID"/>
              <a:t>Pemecahan masalah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id-ID" dirty="0"/>
          </a:p>
        </p:txBody>
      </p:sp>
    </p:spTree>
    <p:custDataLst>
      <p:tags r:id="rId1"/>
    </p:custDataLst>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nsil warna" title="Pensil warn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Kreativitas</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id-ID"/>
              <a:t>Kreativitas</a:t>
            </a:r>
            <a:endParaRPr lang="id-ID" dirty="0"/>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id-ID" dirty="0"/>
          </a:p>
        </p:txBody>
      </p:sp>
    </p:spTree>
    <p:custDataLst>
      <p:tags r:id="rId1"/>
    </p:custDataLst>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Girls Who Code 2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1" y="0"/>
            <a:ext cx="9116501" cy="5715000"/>
          </a:xfrm>
          <a:prstGeom prst="rect">
            <a:avLst/>
          </a:prstGeom>
        </p:spPr>
      </p:pic>
      <p:pic>
        <p:nvPicPr>
          <p:cNvPr id="2" name="Picture 1" hidden="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Kerja sama</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9" name="Title 8" hidden="1"/>
          <p:cNvSpPr>
            <a:spLocks noGrp="1"/>
          </p:cNvSpPr>
          <p:nvPr>
            <p:ph type="ctrTitle"/>
          </p:nvPr>
        </p:nvSpPr>
        <p:spPr/>
        <p:txBody>
          <a:bodyPr/>
          <a:lstStyle/>
          <a:p>
            <a:r>
              <a:rPr lang="id-ID"/>
              <a:t>Kerja sama</a:t>
            </a:r>
            <a:endParaRPr lang="id-ID" dirty="0"/>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id-ID" dirty="0"/>
          </a:p>
        </p:txBody>
      </p:sp>
      <p:pic>
        <p:nvPicPr>
          <p:cNvPr id="12" name="Picture 11">
            <a:extLst>
              <a:ext uri="{FF2B5EF4-FFF2-40B4-BE49-F238E27FC236}">
                <a16:creationId xmlns:a16="http://schemas.microsoft.com/office/drawing/2014/main" id="{E505F3E9-AE78-4055-8E42-66A78C910E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462" y="2193758"/>
            <a:ext cx="685800" cy="685800"/>
          </a:xfrm>
          <a:prstGeom prst="rect">
            <a:avLst/>
          </a:prstGeom>
        </p:spPr>
      </p:pic>
    </p:spTree>
    <p:custDataLst>
      <p:tags r:id="rId1"/>
    </p:custDataLst>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Pertanyaan</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816643" y="2041604"/>
            <a:ext cx="4041607" cy="1754327"/>
          </a:xfrm>
          <a:prstGeom prst="rect">
            <a:avLst/>
          </a:prstGeom>
        </p:spPr>
        <p:txBody>
          <a:bodyPr wrap="square">
            <a:spAutoFit/>
          </a:bodyPr>
          <a:lstStyle/>
          <a:p>
            <a:r>
              <a:rPr lang="id-ID" sz="3600" dirty="0">
                <a:latin typeface="Segoe UI Light" panose="020B0502040204020203" pitchFamily="34" charset="0"/>
              </a:rPr>
              <a:t>Hal apa yang kamu dan temanmu suka lakukan? </a:t>
            </a:r>
          </a:p>
        </p:txBody>
      </p:sp>
      <p:sp>
        <p:nvSpPr>
          <p:cNvPr id="3" name="Title 2" hidden="1"/>
          <p:cNvSpPr>
            <a:spLocks noGrp="1"/>
          </p:cNvSpPr>
          <p:nvPr>
            <p:ph type="ctrTitle"/>
          </p:nvPr>
        </p:nvSpPr>
        <p:spPr/>
        <p:txBody>
          <a:bodyPr/>
          <a:lstStyle/>
          <a:p>
            <a:r>
              <a:rPr lang="id-ID"/>
              <a:t>Apa yang sangat kamu suka lakukan?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id-ID" dirty="0"/>
          </a:p>
        </p:txBody>
      </p:sp>
    </p:spTree>
    <p:custDataLst>
      <p:tags r:id="rId1"/>
    </p:custDataLst>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ercikan&#10;" title="Percik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Teks disorot warna jingga tertulis &quot;dapat membantu kamu untuk mewujudkannya&quot; untuk menekankan pesan slide ini&#10;" title="Teks disorot warna jingga tertulis &quot;dapat membantu kamu untuk mewujudkannya&quot; untuk menekankan pesan slide ini"/>
          <p:cNvGrpSpPr/>
          <p:nvPr/>
        </p:nvGrpSpPr>
        <p:grpSpPr>
          <a:xfrm>
            <a:off x="731634" y="2688968"/>
            <a:ext cx="3450222" cy="1407091"/>
            <a:chOff x="642426" y="2822780"/>
            <a:chExt cx="3450222" cy="1407091"/>
          </a:xfrm>
        </p:grpSpPr>
        <p:sp>
          <p:nvSpPr>
            <p:cNvPr id="4" name="TextBox 3"/>
            <p:cNvSpPr txBox="1"/>
            <p:nvPr/>
          </p:nvSpPr>
          <p:spPr>
            <a:xfrm>
              <a:off x="642426" y="2822780"/>
              <a:ext cx="2255406"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367891"/>
              <a:ext cx="3450222"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9" name="TextBox 8"/>
            <p:cNvSpPr txBox="1"/>
            <p:nvPr/>
          </p:nvSpPr>
          <p:spPr>
            <a:xfrm>
              <a:off x="642426" y="3921453"/>
              <a:ext cx="2340750"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13" name="TextBox 12"/>
          <p:cNvSpPr txBox="1"/>
          <p:nvPr/>
        </p:nvSpPr>
        <p:spPr>
          <a:xfrm>
            <a:off x="725538" y="4349647"/>
            <a:ext cx="3358782"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4" name="Rectangle 13"/>
          <p:cNvSpPr/>
          <p:nvPr/>
        </p:nvSpPr>
        <p:spPr>
          <a:xfrm>
            <a:off x="657225" y="1371590"/>
            <a:ext cx="3524631" cy="3416320"/>
          </a:xfrm>
          <a:prstGeom prst="rect">
            <a:avLst/>
          </a:prstGeom>
        </p:spPr>
        <p:txBody>
          <a:bodyPr wrap="square" anchor="ctr" anchorCtr="0">
            <a:spAutoFit/>
          </a:bodyPr>
          <a:lstStyle/>
          <a:p>
            <a:r>
              <a:rPr lang="id-ID" sz="3600" dirty="0">
                <a:solidFill>
                  <a:schemeClr val="bg1"/>
                </a:solidFill>
                <a:latin typeface="Segoe UI Light" panose="020B0502040204020203" pitchFamily="34" charset="0"/>
              </a:rPr>
              <a:t>Apa pun minatmu, pengodean dapat membantu kamu untuk mewujudkannya. </a:t>
            </a:r>
          </a:p>
        </p:txBody>
      </p:sp>
      <p:sp>
        <p:nvSpPr>
          <p:cNvPr id="12" name="Title 11" hidden="1"/>
          <p:cNvSpPr>
            <a:spLocks noGrp="1"/>
          </p:cNvSpPr>
          <p:nvPr>
            <p:ph type="ctrTitle"/>
          </p:nvPr>
        </p:nvSpPr>
        <p:spPr/>
        <p:txBody>
          <a:bodyPr/>
          <a:lstStyle/>
          <a:p>
            <a:r>
              <a:rPr lang="id-ID"/>
              <a:t>Wujudkan minat kamu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id-ID" dirty="0"/>
          </a:p>
        </p:txBody>
      </p:sp>
    </p:spTree>
    <p:custDataLst>
      <p:tags r:id="rId1"/>
    </p:custDataLst>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anita muda menggunakan kamera untuk mengambil foto&#10;" title="Wanita muda menggunakan kamera untuk mengambil foto"/>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Teks disorot warna jingga tertulis &quot;terapkan apa yang kamu pelajari pada apa yang senang kamu lakukan&quot; untuk menekankan pesan slide ini&#10;" title="Teks disorot warna jingga tertulis &quot;terapkan apa yang kamu pelajari pada apa yang senang kamu lakukan&quot; untuk menekankan pesan slide ini"/>
          <p:cNvGrpSpPr/>
          <p:nvPr/>
        </p:nvGrpSpPr>
        <p:grpSpPr>
          <a:xfrm>
            <a:off x="669924" y="3024765"/>
            <a:ext cx="4316604" cy="1946718"/>
            <a:chOff x="669924" y="2857500"/>
            <a:chExt cx="4396010" cy="1946718"/>
          </a:xfrm>
        </p:grpSpPr>
        <p:sp>
          <p:nvSpPr>
            <p:cNvPr id="6" name="TextBox 5" hidden="1"/>
            <p:cNvSpPr txBox="1"/>
            <p:nvPr/>
          </p:nvSpPr>
          <p:spPr>
            <a:xfrm>
              <a:off x="1912199" y="2857500"/>
              <a:ext cx="2508087"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7" name="TextBox 6"/>
            <p:cNvSpPr txBox="1"/>
            <p:nvPr/>
          </p:nvSpPr>
          <p:spPr>
            <a:xfrm>
              <a:off x="669924" y="3397250"/>
              <a:ext cx="3092301"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4" y="3962400"/>
              <a:ext cx="4396010"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495800"/>
              <a:ext cx="4396010"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14" name="Rectangle 13"/>
          <p:cNvSpPr/>
          <p:nvPr/>
        </p:nvSpPr>
        <p:spPr>
          <a:xfrm>
            <a:off x="609600" y="601851"/>
            <a:ext cx="4462272" cy="4524315"/>
          </a:xfrm>
          <a:prstGeom prst="rect">
            <a:avLst/>
          </a:prstGeom>
        </p:spPr>
        <p:txBody>
          <a:bodyPr wrap="square" anchor="ctr" anchorCtr="0">
            <a:spAutoFit/>
          </a:bodyPr>
          <a:lstStyle/>
          <a:p>
            <a:r>
              <a:rPr lang="id-ID" sz="3600" dirty="0">
                <a:solidFill>
                  <a:schemeClr val="bg1"/>
                </a:solidFill>
                <a:latin typeface="Segoe UI Light" panose="020B0502040204020203" pitchFamily="34" charset="0"/>
              </a:rPr>
              <a:t>Saat melakukan tutorial Hour of Code</a:t>
            </a:r>
            <a:r>
              <a:rPr lang="id-ID" sz="3600" baseline="30000" dirty="0">
                <a:solidFill>
                  <a:schemeClr val="bg1"/>
                </a:solidFill>
                <a:latin typeface="Segoe UI Light" panose="020B0502040204020203" pitchFamily="34" charset="0"/>
              </a:rPr>
              <a:t>TM</a:t>
            </a:r>
            <a:r>
              <a:rPr lang="id-ID" sz="3600" dirty="0">
                <a:solidFill>
                  <a:schemeClr val="bg1"/>
                </a:solidFill>
                <a:latin typeface="Segoe UI Light" panose="020B0502040204020203" pitchFamily="34" charset="0"/>
              </a:rPr>
              <a:t>, ingat bagaimana kamu dapat menerapkan apa yang kamu pelajari pada hal yang senang kamu lakukan. </a:t>
            </a:r>
          </a:p>
        </p:txBody>
      </p:sp>
      <p:sp>
        <p:nvSpPr>
          <p:cNvPr id="9" name="Title 8" hidden="1"/>
          <p:cNvSpPr>
            <a:spLocks noGrp="1"/>
          </p:cNvSpPr>
          <p:nvPr>
            <p:ph type="ctrTitle"/>
          </p:nvPr>
        </p:nvSpPr>
        <p:spPr/>
        <p:txBody>
          <a:bodyPr/>
          <a:lstStyle/>
          <a:p>
            <a:r>
              <a:rPr lang="id-ID"/>
              <a:t>Terapkan ilmu kamu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id-ID" dirty="0"/>
          </a:p>
        </p:txBody>
      </p:sp>
    </p:spTree>
    <p:custDataLst>
      <p:tags r:id="rId1"/>
    </p:custDataLst>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iswa yang bersemangat tampak sangat bahagia - 17296178822_cbb6afac3f_b (1).jpg" title="Siswa yang bersemangat tampak sangat bahagia"/>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4021772" cy="1754326"/>
          </a:xfrm>
          <a:prstGeom prst="rect">
            <a:avLst/>
          </a:prstGeom>
        </p:spPr>
        <p:txBody>
          <a:bodyPr wrap="square">
            <a:spAutoFit/>
          </a:bodyPr>
          <a:lstStyle/>
          <a:p>
            <a:r>
              <a:rPr lang="id-ID" sz="3600" dirty="0">
                <a:solidFill>
                  <a:schemeClr val="bg1"/>
                </a:solidFill>
                <a:latin typeface="Segoe UI Light" panose="020B0502040204020203" pitchFamily="34" charset="0"/>
              </a:rPr>
              <a:t>Hour of Code</a:t>
            </a:r>
            <a:r>
              <a:rPr lang="id-ID" sz="3600" baseline="30000" dirty="0">
                <a:solidFill>
                  <a:schemeClr val="bg1"/>
                </a:solidFill>
                <a:latin typeface="Segoe UI Light" panose="020B0502040204020203" pitchFamily="34" charset="0"/>
              </a:rPr>
              <a:t>TM</a:t>
            </a:r>
            <a:r>
              <a:rPr lang="id-ID" sz="3600" dirty="0">
                <a:solidFill>
                  <a:schemeClr val="bg1"/>
                </a:solidFill>
                <a:latin typeface="Segoe UI Light" panose="020B0502040204020203" pitchFamily="34" charset="0"/>
              </a:rPr>
              <a:t>, cara melanjutkannya!</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id-ID"/>
              <a:t>Cara melanjutkan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id-ID" dirty="0"/>
          </a:p>
        </p:txBody>
      </p:sp>
    </p:spTree>
    <p:custDataLst>
      <p:tags r:id="rId1"/>
    </p:custDataLst>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424014" cy="1200329"/>
          </a:xfrm>
          <a:prstGeom prst="rect">
            <a:avLst/>
          </a:prstGeom>
        </p:spPr>
        <p:txBody>
          <a:bodyPr wrap="square">
            <a:spAutoFit/>
          </a:bodyPr>
          <a:lstStyle/>
          <a:p>
            <a:r>
              <a:rPr lang="id-ID" sz="3600" dirty="0">
                <a:solidFill>
                  <a:schemeClr val="bg1"/>
                </a:solidFill>
                <a:latin typeface="Segoe UI Light" panose="020B0502040204020203" pitchFamily="34" charset="0"/>
              </a:rPr>
              <a:t>Minecraft Hour of Code</a:t>
            </a:r>
            <a:r>
              <a:rPr lang="id-ID" sz="3600" baseline="30000" dirty="0">
                <a:solidFill>
                  <a:schemeClr val="bg1"/>
                </a:solidFill>
                <a:latin typeface="Segoe UI Light" panose="020B0502040204020203" pitchFamily="34" charset="0"/>
              </a:rPr>
              <a:t>TM</a:t>
            </a:r>
            <a:r>
              <a:rPr lang="id-ID" sz="3600" dirty="0">
                <a:solidFill>
                  <a:schemeClr val="bg1"/>
                </a:solidFill>
                <a:latin typeface="Segoe UI Light" panose="020B0502040204020203" pitchFamily="34" charset="0"/>
              </a:rPr>
              <a:t>: </a:t>
            </a:r>
          </a:p>
          <a:p>
            <a:r>
              <a:rPr lang="id-ID"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145775" y="117995"/>
            <a:ext cx="5497630" cy="525244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777980" y="2074328"/>
            <a:ext cx="4169851" cy="1754326"/>
          </a:xfrm>
          <a:prstGeom prst="rect">
            <a:avLst/>
          </a:prstGeom>
        </p:spPr>
        <p:txBody>
          <a:bodyPr wrap="square" anchor="ctr" anchorCtr="0">
            <a:spAutoFit/>
          </a:bodyPr>
          <a:lstStyle/>
          <a:p>
            <a:r>
              <a:rPr lang="id-ID" sz="3600" dirty="0">
                <a:solidFill>
                  <a:schemeClr val="bg1"/>
                </a:solidFill>
                <a:latin typeface="Segoe UI Light" panose="020B0502040204020203" pitchFamily="34" charset="0"/>
              </a:rPr>
              <a:t>Sebelum memulai, mari kita bahas tentang pengodean.</a:t>
            </a:r>
            <a:endParaRPr lang="id-ID" sz="1800" dirty="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id-ID"/>
              <a:t>Mari kita bahas tentang pengodean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id-ID" dirty="0"/>
          </a:p>
        </p:txBody>
      </p:sp>
    </p:spTree>
    <p:custDataLst>
      <p:tags r:id="rId1"/>
    </p:custDataLst>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id-ID" dirty="0"/>
              <a:t>Rencana sesi Hour of Code™</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20</a:t>
            </a:fld>
            <a:endParaRPr lang="id-ID"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376" y="2039112"/>
            <a:ext cx="685800" cy="685800"/>
          </a:xfrm>
          <a:prstGeom prst="rect">
            <a:avLst/>
          </a:prstGeom>
        </p:spPr>
      </p:pic>
      <p:sp>
        <p:nvSpPr>
          <p:cNvPr id="14" name="Rectangle 13"/>
          <p:cNvSpPr/>
          <p:nvPr/>
        </p:nvSpPr>
        <p:spPr>
          <a:xfrm>
            <a:off x="0" y="5039593"/>
            <a:ext cx="9144000" cy="590931"/>
          </a:xfrm>
          <a:prstGeom prst="rect">
            <a:avLst/>
          </a:prstGeom>
        </p:spPr>
        <p:txBody>
          <a:bodyPr wrap="square">
            <a:spAutoFit/>
          </a:bodyPr>
          <a:lstStyle/>
          <a:p>
            <a:pPr algn="ctr">
              <a:lnSpc>
                <a:spcPct val="90000"/>
              </a:lnSpc>
            </a:pPr>
            <a:r>
              <a:rPr lang="id-ID" sz="3600" dirty="0">
                <a:latin typeface="Segoe UI Light" panose="020B0502040204020203" pitchFamily="34" charset="0"/>
              </a:rPr>
              <a:t>Dapatkan tutorial Anda di code.org/minecraft </a:t>
            </a:r>
            <a:endParaRPr lang="id-ID" sz="3600" dirty="0">
              <a:latin typeface="Segoe UI Light" panose="020B0502040204020203" pitchFamily="34" charset="0"/>
              <a:ea typeface="Segoe Pro Light" charset="0"/>
              <a:cs typeface="Segoe UI Light" panose="020B0502040204020203" pitchFamily="34" charset="0"/>
            </a:endParaRPr>
          </a:p>
        </p:txBody>
      </p:sp>
      <p:pic>
        <p:nvPicPr>
          <p:cNvPr id="7" name="Picture 6">
            <a:extLst>
              <a:ext uri="{FF2B5EF4-FFF2-40B4-BE49-F238E27FC236}">
                <a16:creationId xmlns:a16="http://schemas.microsoft.com/office/drawing/2014/main" id="{F1810676-391E-4918-9DB7-FBAAB789AF9A}"/>
              </a:ext>
            </a:extLst>
          </p:cNvPr>
          <p:cNvPicPr>
            <a:picLocks noChangeAspect="1"/>
          </p:cNvPicPr>
          <p:nvPr/>
        </p:nvPicPr>
        <p:blipFill>
          <a:blip r:embed="rId5"/>
          <a:stretch>
            <a:fillRect/>
          </a:stretch>
        </p:blipFill>
        <p:spPr>
          <a:xfrm>
            <a:off x="0" y="-186563"/>
            <a:ext cx="9144000" cy="5143500"/>
          </a:xfrm>
          <a:prstGeom prst="rect">
            <a:avLst/>
          </a:prstGeom>
        </p:spPr>
      </p:pic>
    </p:spTree>
    <p:custDataLst>
      <p:tags r:id="rId1"/>
    </p:custDataLst>
    <p:extLst>
      <p:ext uri="{BB962C8B-B14F-4D97-AF65-F5344CB8AC3E}">
        <p14:creationId xmlns:p14="http://schemas.microsoft.com/office/powerpoint/2010/main" val="1078499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285750" y="0"/>
            <a:ext cx="8572500" cy="571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id-ID" sz="3600" dirty="0">
                <a:solidFill>
                  <a:schemeClr val="bg1"/>
                </a:solidFill>
                <a:latin typeface="Segoe UI Light" panose="020B0502040204020203" pitchFamily="34" charset="0"/>
              </a:rPr>
              <a:t>Selesai</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id-ID"/>
              <a:t>Selesai</a:t>
            </a:r>
            <a:endParaRPr lang="id-ID"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id-ID" dirty="0"/>
          </a:p>
        </p:txBody>
      </p:sp>
    </p:spTree>
    <p:custDataLst>
      <p:tags r:id="rId1"/>
    </p:custDataLst>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Pertanyaan</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800601" y="1708730"/>
            <a:ext cx="3989831" cy="2308324"/>
          </a:xfrm>
          <a:prstGeom prst="rect">
            <a:avLst/>
          </a:prstGeom>
        </p:spPr>
        <p:txBody>
          <a:bodyPr wrap="square">
            <a:spAutoFit/>
          </a:bodyPr>
          <a:lstStyle/>
          <a:p>
            <a:r>
              <a:rPr lang="id-ID" sz="3600" dirty="0">
                <a:latin typeface="Segoe UI Light" panose="020B0502040204020203" pitchFamily="34" charset="0"/>
              </a:rPr>
              <a:t>Saat mendengar istilah “pengodean”, bagaimana menurut kamu? </a:t>
            </a:r>
            <a:endParaRPr lang="id-ID" sz="3600" dirty="0">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id-ID" dirty="0"/>
              <a:t>Sekarang bagaimana pendapatmu tentang pengodean?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id-ID" dirty="0"/>
          </a:p>
        </p:txBody>
      </p:sp>
    </p:spTree>
    <p:custDataLst>
      <p:tags r:id="rId1"/>
    </p:custDataLst>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Pertanyaan</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810958" y="326878"/>
            <a:ext cx="4089201" cy="3785652"/>
          </a:xfrm>
          <a:prstGeom prst="rect">
            <a:avLst/>
          </a:prstGeom>
        </p:spPr>
        <p:txBody>
          <a:bodyPr wrap="square">
            <a:spAutoFit/>
          </a:bodyPr>
          <a:lstStyle/>
          <a:p>
            <a:r>
              <a:rPr lang="id-ID" sz="3600" dirty="0">
                <a:latin typeface="Segoe UI Light" panose="020B0502040204020203" pitchFamily="34" charset="0"/>
              </a:rPr>
              <a:t>Menurut kamu, hal menyenangkan apa yang ingin kamu dan temanmu buat? </a:t>
            </a:r>
          </a:p>
          <a:p>
            <a:r>
              <a:rPr lang="id-ID"/>
              <a:t> </a:t>
            </a:r>
            <a:endParaRPr lang="id-ID" sz="2400" spc="-30" dirty="0">
              <a:latin typeface="Segoe UI Light" panose="020B0502040204020203" pitchFamily="34" charset="0"/>
              <a:ea typeface="Segoe Pro Light" charset="0"/>
              <a:cs typeface="Segoe UI Light" panose="020B0502040204020203" pitchFamily="34" charset="0"/>
            </a:endParaRPr>
          </a:p>
          <a:p>
            <a:r>
              <a:rPr lang="id-ID"/>
              <a:t> </a:t>
            </a:r>
            <a:r>
              <a:rPr lang="id-ID" sz="1800" dirty="0">
                <a:latin typeface="Segoe UI Light" panose="020B0502040204020203" pitchFamily="34" charset="0"/>
              </a:rPr>
              <a:t>Bisa berupa game, situs web, program, app - tunjukkan kreativitas kamu! </a:t>
            </a:r>
          </a:p>
        </p:txBody>
      </p:sp>
      <p:sp>
        <p:nvSpPr>
          <p:cNvPr id="4" name="Title 3" hidden="1"/>
          <p:cNvSpPr>
            <a:spLocks noGrp="1"/>
          </p:cNvSpPr>
          <p:nvPr>
            <p:ph type="ctrTitle"/>
          </p:nvPr>
        </p:nvSpPr>
        <p:spPr/>
        <p:txBody>
          <a:bodyPr/>
          <a:lstStyle/>
          <a:p>
            <a:r>
              <a:rPr lang="id-ID"/>
              <a:t>Apa yang ingin kamu buat?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id-ID" dirty="0"/>
          </a:p>
        </p:txBody>
      </p:sp>
    </p:spTree>
    <p:custDataLst>
      <p:tags r:id="rId1"/>
    </p:custDataLst>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2" name="Rectangle 71"/>
          <p:cNvSpPr/>
          <p:nvPr/>
        </p:nvSpPr>
        <p:spPr>
          <a:xfrm>
            <a:off x="566833" y="483999"/>
            <a:ext cx="8333327" cy="1970411"/>
          </a:xfrm>
          <a:prstGeom prst="rect">
            <a:avLst/>
          </a:prstGeom>
        </p:spPr>
        <p:txBody>
          <a:bodyPr wrap="square">
            <a:spAutoFit/>
          </a:bodyPr>
          <a:lstStyle/>
          <a:p>
            <a:pPr lvl="0"/>
            <a:r>
              <a:rPr lang="id-ID" sz="3600" spc="-40" dirty="0">
                <a:solidFill>
                  <a:prstClr val="white"/>
                </a:solidFill>
                <a:latin typeface="Segoe UI Light" panose="020B0502040204020203" pitchFamily="34" charset="0"/>
              </a:rPr>
              <a:t>Apa yang selanjutnya dapat kamu pelajari? </a:t>
            </a:r>
          </a:p>
          <a:p>
            <a:pPr lvl="0"/>
            <a:r>
              <a:rPr lang="id-ID" sz="3600" spc="-40" dirty="0">
                <a:solidFill>
                  <a:prstClr val="white"/>
                </a:solidFill>
                <a:latin typeface="Segoe UI Light" panose="020B0502040204020203" pitchFamily="34" charset="0"/>
              </a:rPr>
              <a:t>Kamu tidak harus berhenti di sini! </a:t>
            </a:r>
          </a:p>
          <a:p>
            <a:pPr lvl="0"/>
            <a:r>
              <a:rPr lang="id-ID"/>
              <a:t> </a:t>
            </a:r>
          </a:p>
          <a:p>
            <a:pPr lvl="0"/>
            <a:r>
              <a:rPr lang="id-ID" sz="1800" dirty="0">
                <a:solidFill>
                  <a:prstClr val="white"/>
                </a:solidFill>
                <a:latin typeface="Segoe UI Light" panose="020B0502040204020203" pitchFamily="34" charset="0"/>
              </a:rPr>
              <a:t>Di bawah ini adalah langkah-langkah yang dapat kamu lakukan untuk mengamati, tetap mempelajarinya, dan lebih bersenang-senang lagi! </a:t>
            </a:r>
            <a:endParaRPr lang="id-ID"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64" name="Rectangle 63"/>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Segoe UI Light" panose="020B0502040204020203" pitchFamily="34" charset="0"/>
              </a:rPr>
              <a:t>1</a:t>
            </a:r>
            <a:endParaRPr lang="id-ID" dirty="0">
              <a:latin typeface="Segoe UI Light" panose="020B0502040204020203" pitchFamily="34" charset="0"/>
              <a:cs typeface="Segoe UI Light" panose="020B0502040204020203" pitchFamily="34" charset="0"/>
            </a:endParaRPr>
          </a:p>
        </p:txBody>
      </p:sp>
      <p:sp>
        <p:nvSpPr>
          <p:cNvPr id="70" name="Rectangle 69"/>
          <p:cNvSpPr/>
          <p:nvPr/>
        </p:nvSpPr>
        <p:spPr>
          <a:xfrm>
            <a:off x="563532" y="3057342"/>
            <a:ext cx="2521325" cy="911019"/>
          </a:xfrm>
          <a:prstGeom prst="rect">
            <a:avLst/>
          </a:prstGeom>
        </p:spPr>
        <p:txBody>
          <a:bodyPr wrap="square">
            <a:spAutoFit/>
          </a:bodyPr>
          <a:lstStyle/>
          <a:p>
            <a:pPr>
              <a:lnSpc>
                <a:spcPct val="95000"/>
              </a:lnSpc>
            </a:pPr>
            <a:r>
              <a:rPr lang="id-ID" sz="2800" spc="-30" dirty="0">
                <a:solidFill>
                  <a:schemeClr val="bg1"/>
                </a:solidFill>
                <a:latin typeface="Segoe UI Light" panose="020B0502040204020203" pitchFamily="34" charset="0"/>
              </a:rPr>
              <a:t>Dapatkan sertifikat kamu.</a:t>
            </a:r>
            <a:endParaRPr lang="id-ID" sz="2800" spc="-3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8" name="TextBox 77"/>
          <p:cNvSpPr txBox="1"/>
          <p:nvPr/>
        </p:nvSpPr>
        <p:spPr>
          <a:xfrm>
            <a:off x="563432" y="3941132"/>
            <a:ext cx="2228536" cy="1477328"/>
          </a:xfrm>
          <a:prstGeom prst="rect">
            <a:avLst/>
          </a:prstGeom>
          <a:noFill/>
        </p:spPr>
        <p:txBody>
          <a:bodyPr wrap="square" rtlCol="0">
            <a:spAutoFit/>
          </a:bodyPr>
          <a:lstStyle/>
          <a:p>
            <a:r>
              <a:rPr lang="id-ID" sz="1800" dirty="0">
                <a:solidFill>
                  <a:schemeClr val="bg1"/>
                </a:solidFill>
                <a:latin typeface="Segoe UI Light" panose="020B0502040204020203" pitchFamily="34" charset="0"/>
              </a:rPr>
              <a:t>Selamat! Kamu berhasil! Kamu akan mendapatkan sertifikat pada akhir tutorial.</a:t>
            </a:r>
            <a:endParaRPr lang="id-ID" sz="1800" dirty="0">
              <a:solidFill>
                <a:schemeClr val="bg1"/>
              </a:solidFill>
              <a:latin typeface="Segoe UI Light" panose="020B0502040204020203" pitchFamily="34" charset="0"/>
              <a:cs typeface="Segoe UI Light" panose="020B0502040204020203" pitchFamily="34" charset="0"/>
            </a:endParaRPr>
          </a:p>
        </p:txBody>
      </p:sp>
      <p:sp>
        <p:nvSpPr>
          <p:cNvPr id="65" name="Rectangle 64"/>
          <p:cNvSpPr/>
          <p:nvPr/>
        </p:nvSpPr>
        <p:spPr>
          <a:xfrm>
            <a:off x="3150093"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Segoe UI Light" panose="020B0502040204020203" pitchFamily="34" charset="0"/>
              </a:rPr>
              <a:t>2</a:t>
            </a:r>
          </a:p>
        </p:txBody>
      </p:sp>
      <p:sp>
        <p:nvSpPr>
          <p:cNvPr id="73" name="Rectangle 72"/>
          <p:cNvSpPr/>
          <p:nvPr/>
        </p:nvSpPr>
        <p:spPr>
          <a:xfrm>
            <a:off x="5920768" y="3057342"/>
            <a:ext cx="2295997" cy="911019"/>
          </a:xfrm>
          <a:prstGeom prst="rect">
            <a:avLst/>
          </a:prstGeom>
        </p:spPr>
        <p:txBody>
          <a:bodyPr wrap="square">
            <a:spAutoFit/>
          </a:bodyPr>
          <a:lstStyle/>
          <a:p>
            <a:pPr>
              <a:lnSpc>
                <a:spcPct val="95000"/>
              </a:lnSpc>
            </a:pPr>
            <a:r>
              <a:rPr lang="id-ID" sz="2800" dirty="0">
                <a:solidFill>
                  <a:schemeClr val="bg1"/>
                </a:solidFill>
                <a:latin typeface="Segoe UI Light" panose="020B0502040204020203" pitchFamily="34" charset="0"/>
              </a:rPr>
              <a:t>Pelajari selengkapnya.</a:t>
            </a:r>
            <a:endParaRPr lang="id-ID"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9" name="Rectangle 78"/>
          <p:cNvSpPr/>
          <p:nvPr/>
        </p:nvSpPr>
        <p:spPr>
          <a:xfrm>
            <a:off x="3011640" y="3941132"/>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id-ID" sz="1800" dirty="0">
                <a:solidFill>
                  <a:schemeClr val="bg1"/>
                </a:solidFill>
                <a:latin typeface="Segoe UI Light" panose="020B0502040204020203" pitchFamily="34" charset="0"/>
              </a:rPr>
              <a:t>Unggah kode kamu ke Minecraft: Education Edition untuk melihat kode yang kamu buat menjadi nyata dalam game sebenarnya!</a:t>
            </a:r>
          </a:p>
        </p:txBody>
      </p:sp>
      <p:sp>
        <p:nvSpPr>
          <p:cNvPr id="66" name="Rectangle 65"/>
          <p:cNvSpPr/>
          <p:nvPr/>
        </p:nvSpPr>
        <p:spPr>
          <a:xfrm>
            <a:off x="6019312" y="2542478"/>
            <a:ext cx="434026" cy="37427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latin typeface="Segoe UI Light" panose="020B0502040204020203" pitchFamily="34" charset="0"/>
              </a:rPr>
              <a:t>3</a:t>
            </a:r>
            <a:endParaRPr lang="id-ID" dirty="0">
              <a:latin typeface="Segoe UI Light" panose="020B0502040204020203" pitchFamily="34" charset="0"/>
              <a:cs typeface="Segoe UI Light" panose="020B0502040204020203" pitchFamily="34" charset="0"/>
            </a:endParaRPr>
          </a:p>
        </p:txBody>
      </p:sp>
      <p:sp>
        <p:nvSpPr>
          <p:cNvPr id="75" name="Rectangle 74"/>
          <p:cNvSpPr/>
          <p:nvPr/>
        </p:nvSpPr>
        <p:spPr>
          <a:xfrm>
            <a:off x="3044240" y="3057342"/>
            <a:ext cx="2295997" cy="911019"/>
          </a:xfrm>
          <a:prstGeom prst="rect">
            <a:avLst/>
          </a:prstGeom>
        </p:spPr>
        <p:txBody>
          <a:bodyPr wrap="square">
            <a:spAutoFit/>
          </a:bodyPr>
          <a:lstStyle/>
          <a:p>
            <a:pPr>
              <a:lnSpc>
                <a:spcPct val="95000"/>
              </a:lnSpc>
            </a:pPr>
            <a:r>
              <a:rPr lang="id-ID" sz="2800" dirty="0">
                <a:solidFill>
                  <a:schemeClr val="bg1"/>
                </a:solidFill>
                <a:latin typeface="Segoe UI Light" panose="020B0502040204020203" pitchFamily="34" charset="0"/>
              </a:rPr>
              <a:t>Mainkan lebih jauh.</a:t>
            </a:r>
            <a:endParaRPr lang="id-ID"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6" name="Rectangle 75"/>
          <p:cNvSpPr/>
          <p:nvPr/>
        </p:nvSpPr>
        <p:spPr>
          <a:xfrm>
            <a:off x="5920768" y="3919085"/>
            <a:ext cx="2421843"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id-ID" sz="1800" dirty="0">
                <a:solidFill>
                  <a:schemeClr val="bg1"/>
                </a:solidFill>
                <a:latin typeface="Segoe UI Light" panose="020B0502040204020203" pitchFamily="34" charset="0"/>
              </a:rPr>
              <a:t>Jelajahi sumber info tambahan di Microsoft.com/</a:t>
            </a:r>
          </a:p>
          <a:p>
            <a:r>
              <a:rPr lang="id-ID" sz="1800" dirty="0">
                <a:solidFill>
                  <a:schemeClr val="bg1"/>
                </a:solidFill>
                <a:latin typeface="Segoe UI Light" panose="020B0502040204020203" pitchFamily="34" charset="0"/>
              </a:rPr>
              <a:t>digitalskills</a:t>
            </a:r>
            <a:endParaRPr lang="id-ID"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id-ID"/>
              <a:t>Langkah selanjutnya</a:t>
            </a:r>
            <a:endParaRPr lang="id-ID"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id-ID" dirty="0"/>
          </a:p>
        </p:txBody>
      </p:sp>
    </p:spTree>
    <p:custDataLst>
      <p:tags r:id="rId1"/>
    </p:custDataLst>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id="{27D8F794-E8B3-4C64-9A9A-0F6DAB16024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74"/>
            <a:ext cx="9127958" cy="5722182"/>
          </a:xfrm>
          <a:prstGeom prst="rect">
            <a:avLst/>
          </a:prstGeom>
        </p:spPr>
      </p:pic>
      <p:sp>
        <p:nvSpPr>
          <p:cNvPr id="7" name="Title 6" hidden="1"/>
          <p:cNvSpPr>
            <a:spLocks noGrp="1"/>
          </p:cNvSpPr>
          <p:nvPr>
            <p:ph type="ctrTitle"/>
          </p:nvPr>
        </p:nvSpPr>
        <p:spPr/>
        <p:txBody>
          <a:bodyPr/>
          <a:lstStyle/>
          <a:p>
            <a:r>
              <a:rPr lang="id-ID"/>
              <a:t>Terima kasih telah bergabung!</a:t>
            </a:r>
            <a:endParaRPr lang="id-ID" dirty="0"/>
          </a:p>
        </p:txBody>
      </p:sp>
      <p:sp>
        <p:nvSpPr>
          <p:cNvPr id="3" name="Slide Number Placeholder 2"/>
          <p:cNvSpPr>
            <a:spLocks noGrp="1"/>
          </p:cNvSpPr>
          <p:nvPr>
            <p:ph type="sldNum" sz="quarter" idx="12"/>
          </p:nvPr>
        </p:nvSpPr>
        <p:spPr/>
        <p:txBody>
          <a:bodyPr/>
          <a:lstStyle/>
          <a:p>
            <a:fld id="{697781E3-FF4B-EC42-A17F-8D66E4334D12}" type="slidenum">
              <a:rPr lang="en-US" smtClean="0"/>
              <a:pPr/>
              <a:t>25</a:t>
            </a:fld>
            <a:endParaRPr lang="id-ID" dirty="0"/>
          </a:p>
        </p:txBody>
      </p:sp>
      <p:sp>
        <p:nvSpPr>
          <p:cNvPr id="9" name="Rectangle 8" descr="Thank you for joining&#10;Hour of CodeTM&#10;">
            <a:extLst>
              <a:ext uri="{FF2B5EF4-FFF2-40B4-BE49-F238E27FC236}">
                <a16:creationId xmlns:a16="http://schemas.microsoft.com/office/drawing/2014/main" id="{C4B58C66-763F-46F1-8A31-3F8013028942}"/>
              </a:ext>
            </a:extLst>
          </p:cNvPr>
          <p:cNvSpPr/>
          <p:nvPr/>
        </p:nvSpPr>
        <p:spPr>
          <a:xfrm>
            <a:off x="437177" y="2244267"/>
            <a:ext cx="7611054" cy="1200329"/>
          </a:xfrm>
          <a:prstGeom prst="rect">
            <a:avLst/>
          </a:prstGeom>
        </p:spPr>
        <p:txBody>
          <a:bodyPr wrap="square">
            <a:spAutoFit/>
          </a:bodyPr>
          <a:lstStyle/>
          <a:p>
            <a:r>
              <a:rPr lang="id-ID" sz="3600" dirty="0">
                <a:solidFill>
                  <a:schemeClr val="bg1"/>
                </a:solidFill>
                <a:latin typeface="Segoe UI Light" panose="020B0502040204020203" pitchFamily="34" charset="0"/>
              </a:rPr>
              <a:t>Terima kasih telah bergabung dengan</a:t>
            </a:r>
          </a:p>
          <a:p>
            <a:r>
              <a:rPr lang="id-ID" sz="3600" dirty="0">
                <a:solidFill>
                  <a:schemeClr val="bg1"/>
                </a:solidFill>
                <a:latin typeface="Segoe UI Light" panose="020B0502040204020203" pitchFamily="34" charset="0"/>
              </a:rPr>
              <a:t>Minecraft Hour of Code™</a:t>
            </a:r>
          </a:p>
        </p:txBody>
      </p:sp>
      <p:pic>
        <p:nvPicPr>
          <p:cNvPr id="11" name="Picture 10" descr="Microsoft" title="Microsoft">
            <a:extLst>
              <a:ext uri="{FF2B5EF4-FFF2-40B4-BE49-F238E27FC236}">
                <a16:creationId xmlns:a16="http://schemas.microsoft.com/office/drawing/2014/main" id="{CADEDCDC-B581-492C-9150-C19F3D675B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custDataLst>
      <p:tags r:id="rId1"/>
    </p:custDataLst>
    <p:extLst>
      <p:ext uri="{BB962C8B-B14F-4D97-AF65-F5344CB8AC3E}">
        <p14:creationId xmlns:p14="http://schemas.microsoft.com/office/powerpoint/2010/main" val="154153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323439"/>
          </a:xfrm>
          <a:prstGeom prst="rect">
            <a:avLst/>
          </a:prstGeom>
        </p:spPr>
        <p:txBody>
          <a:bodyPr wrap="square">
            <a:spAutoFit/>
          </a:bodyPr>
          <a:lstStyle/>
          <a:p>
            <a:pPr lvl="0">
              <a:defRPr/>
            </a:pPr>
            <a:r>
              <a:rPr lang="en-US" sz="1600" dirty="0" err="1">
                <a:solidFill>
                  <a:schemeClr val="bg1"/>
                </a:solidFill>
                <a:latin typeface="Segoe UI Light" panose="020B0502040204020203" pitchFamily="34" charset="0"/>
                <a:ea typeface="Segoe Pro Light" charset="0"/>
                <a:cs typeface="Segoe UI Light" panose="020B0502040204020203" pitchFamily="34" charset="0"/>
              </a:rPr>
              <a:t>Hak</a:t>
            </a:r>
            <a:r>
              <a:rPr lang="en-US" sz="1600" dirty="0">
                <a:solidFill>
                  <a:schemeClr val="bg1"/>
                </a:solidFill>
                <a:latin typeface="Segoe UI Light" panose="020B0502040204020203" pitchFamily="34" charset="0"/>
                <a:ea typeface="Segoe Pro Light" charset="0"/>
                <a:cs typeface="Segoe UI Light" panose="020B0502040204020203" pitchFamily="34" charset="0"/>
              </a:rPr>
              <a:t> </a:t>
            </a:r>
            <a:r>
              <a:rPr lang="en-US" sz="1600" dirty="0" err="1">
                <a:solidFill>
                  <a:schemeClr val="bg1"/>
                </a:solidFill>
                <a:latin typeface="Segoe UI Light" panose="020B0502040204020203" pitchFamily="34" charset="0"/>
                <a:ea typeface="Segoe Pro Light" charset="0"/>
                <a:cs typeface="Segoe UI Light" panose="020B0502040204020203" pitchFamily="34" charset="0"/>
              </a:rPr>
              <a:t>Cipta</a:t>
            </a: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lvl="0">
              <a:defRPr/>
            </a:pPr>
            <a:endParaRPr lang="id-ID" sz="16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id-ID" sz="1600" dirty="0">
                <a:solidFill>
                  <a:schemeClr val="bg1"/>
                </a:solidFill>
              </a:rPr>
              <a:t>© Code.org, 2017. Code.org®, logo CODE, dan Hour of Code® adalah merek dagang dari Code.org</a:t>
            </a:r>
            <a:endParaRPr lang="id-ID" sz="16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id-ID" sz="1600" dirty="0">
                <a:solidFill>
                  <a:schemeClr val="bg1"/>
                </a:solidFill>
              </a:rPr>
              <a:t>Mojang © 2017. “Minecraft" adalah merek dagang dari Mojang AB</a:t>
            </a:r>
          </a:p>
          <a:p>
            <a:pPr lvl="0">
              <a:defRPr/>
            </a:pPr>
            <a:r>
              <a:rPr lang="id-ID" sz="1600" dirty="0">
                <a:solidFill>
                  <a:schemeClr val="bg1"/>
                </a:solidFill>
              </a:rPr>
              <a:t>© 2017 Microsoft Corporation. Semua hak dilindungi undang-undang.</a:t>
            </a:r>
          </a:p>
        </p:txBody>
      </p:sp>
      <p:sp>
        <p:nvSpPr>
          <p:cNvPr id="7" name="Title 6" hidden="1"/>
          <p:cNvSpPr>
            <a:spLocks noGrp="1"/>
          </p:cNvSpPr>
          <p:nvPr>
            <p:ph type="ctrTitle"/>
          </p:nvPr>
        </p:nvSpPr>
        <p:spPr/>
        <p:txBody>
          <a:bodyPr/>
          <a:lstStyle/>
          <a:p>
            <a:r>
              <a:rPr lang="en-US" dirty="0"/>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Pertanyaan</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975226" y="894349"/>
            <a:ext cx="4022470" cy="3970318"/>
          </a:xfrm>
          <a:prstGeom prst="rect">
            <a:avLst/>
          </a:prstGeom>
        </p:spPr>
        <p:txBody>
          <a:bodyPr wrap="square">
            <a:spAutoFit/>
          </a:bodyPr>
          <a:lstStyle/>
          <a:p>
            <a:r>
              <a:rPr lang="id-ID" sz="3600" spc="-30" dirty="0">
                <a:latin typeface="Segoe UI Light" panose="020B0502040204020203" pitchFamily="34" charset="0"/>
              </a:rPr>
              <a:t>Saat mendengar istilah “pengodean”, apa yang kamu pikirkan?</a:t>
            </a:r>
          </a:p>
          <a:p>
            <a:endParaRPr lang="id-ID" sz="3600" spc="-30" dirty="0">
              <a:latin typeface="Segoe UI Light" panose="020B0502040204020203" pitchFamily="34" charset="0"/>
            </a:endParaRPr>
          </a:p>
          <a:p>
            <a:r>
              <a:rPr lang="id-ID" dirty="0"/>
              <a:t> </a:t>
            </a:r>
            <a:r>
              <a:rPr lang="id-ID" sz="1800" dirty="0">
                <a:latin typeface="Segoe UI Light" panose="020B0502040204020203" pitchFamily="34" charset="0"/>
              </a:rPr>
              <a:t>Luangkan waktu 2 menit untuk memberi tahuh teman-temanmu, </a:t>
            </a:r>
            <a:br>
              <a:rPr lang="en-US" sz="1800" dirty="0">
                <a:latin typeface="Segoe UI Light" panose="020B0502040204020203" pitchFamily="34" charset="0"/>
              </a:rPr>
            </a:br>
            <a:r>
              <a:rPr lang="id-ID" sz="1800" dirty="0">
                <a:latin typeface="Segoe UI Light" panose="020B0502040204020203" pitchFamily="34" charset="0"/>
              </a:rPr>
              <a:t>lalu biarkan seluruh kelompok mengetahuinya! </a:t>
            </a:r>
            <a:endParaRPr lang="id-ID"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id-ID" dirty="0"/>
              <a:t>Apa yang kamu ketahui tentang "pengodean?"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id-ID" dirty="0"/>
          </a:p>
        </p:txBody>
      </p:sp>
    </p:spTree>
    <p:custDataLst>
      <p:tags r:id="rId1"/>
    </p:custDataLst>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0" y="908018"/>
            <a:ext cx="9144000" cy="38989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Ini salah.</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id-ID"/>
              <a:t>Ini salah</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id-ID" dirty="0"/>
          </a:p>
        </p:txBody>
      </p:sp>
    </p:spTree>
    <p:custDataLst>
      <p:tags r:id="rId1"/>
    </p:custDataLst>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hidden="1" title="Group of teenage boys and girls look up from the shared laptop where they are working to smile at the camera"/>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8864600" cy="553500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Mungkin ini.</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id-ID"/>
              <a:t>Ini juga bukan karakter pengodean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id-ID"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12" name="Picture 11">
            <a:extLst>
              <a:ext uri="{FF2B5EF4-FFF2-40B4-BE49-F238E27FC236}">
                <a16:creationId xmlns:a16="http://schemas.microsoft.com/office/drawing/2014/main" id="{0D8F1883-2602-4918-A123-D4A6E5EAE0AF}"/>
              </a:ext>
            </a:extLst>
          </p:cNvPr>
          <p:cNvPicPr>
            <a:picLocks noChangeAspect="1"/>
          </p:cNvPicPr>
          <p:nvPr/>
        </p:nvPicPr>
        <p:blipFill rotWithShape="1">
          <a:blip r:embed="rId7"/>
          <a:srcRect l="42224" r="11684"/>
          <a:stretch/>
        </p:blipFill>
        <p:spPr>
          <a:xfrm>
            <a:off x="229543" y="208108"/>
            <a:ext cx="4341940" cy="5298784"/>
          </a:xfrm>
          <a:prstGeom prst="rect">
            <a:avLst/>
          </a:prstGeom>
        </p:spPr>
      </p:pic>
    </p:spTree>
    <p:custDataLst>
      <p:tags r:id="rId1"/>
    </p:custDataLst>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4"/>
          <a:srcRect r="3518"/>
          <a:stretch/>
        </p:blipFill>
        <p:spPr>
          <a:xfrm>
            <a:off x="3626568" y="-1631"/>
            <a:ext cx="5513922"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9" y="0"/>
            <a:ext cx="9116501" cy="57150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Ini yang benar.</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3" name="Title 2" hidden="1"/>
          <p:cNvSpPr>
            <a:spLocks noGrp="1"/>
          </p:cNvSpPr>
          <p:nvPr>
            <p:ph type="ctrTitle"/>
          </p:nvPr>
        </p:nvSpPr>
        <p:spPr/>
        <p:txBody>
          <a:bodyPr/>
          <a:lstStyle/>
          <a:p>
            <a:r>
              <a:rPr lang="id-ID"/>
              <a:t>Ini yang benar!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id-ID" dirty="0"/>
          </a:p>
        </p:txBody>
      </p:sp>
    </p:spTree>
    <p:custDataLst>
      <p:tags r:id="rId1"/>
    </p:custDataLst>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id-ID" sz="3600" dirty="0">
                <a:solidFill>
                  <a:schemeClr val="bg1"/>
                </a:solidFill>
                <a:latin typeface="Segoe UI Light" panose="020B0502040204020203" pitchFamily="34" charset="0"/>
              </a:rPr>
              <a:t>HB…</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 name="Title 4" hidden="1"/>
          <p:cNvSpPr>
            <a:spLocks noGrp="1"/>
          </p:cNvSpPr>
          <p:nvPr>
            <p:ph type="ctrTitle"/>
          </p:nvPr>
        </p:nvSpPr>
        <p:spPr/>
        <p:txBody>
          <a:bodyPr/>
          <a:lstStyle/>
          <a:p>
            <a:r>
              <a:rPr lang="id-ID"/>
              <a:t>Hanya bercanda</a:t>
            </a:r>
            <a:endParaRPr lang="id-ID"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id-ID" dirty="0"/>
          </a:p>
        </p:txBody>
      </p:sp>
    </p:spTree>
    <p:custDataLst>
      <p:tags r:id="rId1"/>
    </p:custDataLst>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nak laki-laki dan perempuan bekerja sama menggunakan perangkat seluler&#10;" title="Anak laki-laki dan perempuan bekerja sama menggunakan perangkat selule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id-ID" sz="3600" dirty="0">
                <a:solidFill>
                  <a:schemeClr val="bg1"/>
                </a:solidFill>
                <a:latin typeface="Segoe UI Light" panose="020B0502040204020203" pitchFamily="34" charset="0"/>
              </a:rPr>
              <a:t>Ini yang benar.</a:t>
            </a:r>
            <a:endParaRPr lang="id-ID"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id-ID"/>
              <a:t>Inilah yang sesungguhnya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id-ID" dirty="0"/>
          </a:p>
        </p:txBody>
      </p:sp>
    </p:spTree>
    <p:custDataLst>
      <p:tags r:id="rId1"/>
    </p:custDataLst>
    <p:extLst>
      <p:ext uri="{BB962C8B-B14F-4D97-AF65-F5344CB8AC3E}">
        <p14:creationId xmlns:p14="http://schemas.microsoft.com/office/powerpoint/2010/main" val="15806357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3092</Words>
  <Application>Microsoft Office PowerPoint</Application>
  <PresentationFormat>On-screen Show (16:10)</PresentationFormat>
  <Paragraphs>497</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Selamat Datang di Hour of Code™ </vt:lpstr>
      <vt:lpstr>Mari kita bahas tentang pengodean </vt:lpstr>
      <vt:lpstr>Apa yang kamu ketahui tentang "pengodean?" </vt:lpstr>
      <vt:lpstr>Hour of Code™ video by Code.org </vt:lpstr>
      <vt:lpstr>Ini salah</vt:lpstr>
      <vt:lpstr>Ini juga bukan karakter pengodean </vt:lpstr>
      <vt:lpstr>Ini yang benar! </vt:lpstr>
      <vt:lpstr>Hanya bercanda</vt:lpstr>
      <vt:lpstr>Inilah yang sesungguhnya </vt:lpstr>
      <vt:lpstr>Dan ini </vt:lpstr>
      <vt:lpstr>Makna pengodean adalah</vt:lpstr>
      <vt:lpstr>Pemecahan masalah </vt:lpstr>
      <vt:lpstr>Kreativitas</vt:lpstr>
      <vt:lpstr>Kerja sama</vt:lpstr>
      <vt:lpstr>Apa yang sangat kamu suka lakukan? </vt:lpstr>
      <vt:lpstr>Wujudkan minat kamu </vt:lpstr>
      <vt:lpstr>Terapkan ilmu kamu </vt:lpstr>
      <vt:lpstr>Cara melanjutkan </vt:lpstr>
      <vt:lpstr>How it goes down </vt:lpstr>
      <vt:lpstr>Rencana sesi Hour of Code™</vt:lpstr>
      <vt:lpstr>Selesai</vt:lpstr>
      <vt:lpstr>Sekarang bagaimana pendapatmu tentang pengodean? </vt:lpstr>
      <vt:lpstr>Apa yang ingin kamu buat? </vt:lpstr>
      <vt:lpstr>Langkah selanjutnya</vt:lpstr>
      <vt:lpstr>Terima kasih telah bergabung!</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2016-11-16T17:19:32Z</dcterms:created>
  <dcterms:modified xsi:type="dcterms:W3CDTF">2017-11-02T05:08:17Z</dcterms:modified>
</cp:coreProperties>
</file>